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34"/>
    <p:sldId id="257" r:id="rId35"/>
    <p:sldId id="258" r:id="rId36"/>
    <p:sldId id="259" r:id="rId37"/>
    <p:sldId id="260" r:id="rId38"/>
    <p:sldId id="261" r:id="rId39"/>
    <p:sldId id="262" r:id="rId40"/>
    <p:sldId id="263" r:id="rId41"/>
    <p:sldId id="264" r:id="rId42"/>
    <p:sldId id="265" r:id="rId43"/>
    <p:sldId id="266" r:id="rId44"/>
    <p:sldId id="267" r:id="rId45"/>
    <p:sldId id="268" r:id="rId4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Canva Sans" charset="1" panose="020B0503030501040103"/>
      <p:regular r:id="rId10"/>
    </p:embeddedFont>
    <p:embeddedFont>
      <p:font typeface="Canva Sans Bold" charset="1" panose="020B0803030501040103"/>
      <p:regular r:id="rId11"/>
    </p:embeddedFont>
    <p:embeddedFont>
      <p:font typeface="Canva Sans Italics" charset="1" panose="020B0503030501040103"/>
      <p:regular r:id="rId12"/>
    </p:embeddedFont>
    <p:embeddedFont>
      <p:font typeface="Canva Sans Bold Italics" charset="1" panose="020B0803030501040103"/>
      <p:regular r:id="rId13"/>
    </p:embeddedFont>
    <p:embeddedFont>
      <p:font typeface="Canva Sans Medium" charset="1" panose="020B0603030501040103"/>
      <p:regular r:id="rId14"/>
    </p:embeddedFont>
    <p:embeddedFont>
      <p:font typeface="Canva Sans Medium Italics" charset="1" panose="020B0603030501040103"/>
      <p:regular r:id="rId15"/>
    </p:embeddedFont>
    <p:embeddedFont>
      <p:font typeface="Fira Sans" charset="1" panose="020B0503050000020004"/>
      <p:regular r:id="rId16"/>
    </p:embeddedFont>
    <p:embeddedFont>
      <p:font typeface="Fira Sans Bold" charset="1" panose="020B0803050000020004"/>
      <p:regular r:id="rId17"/>
    </p:embeddedFont>
    <p:embeddedFont>
      <p:font typeface="Fira Sans Italics" charset="1" panose="020B0503050000020004"/>
      <p:regular r:id="rId18"/>
    </p:embeddedFont>
    <p:embeddedFont>
      <p:font typeface="Fira Sans Bold Italics" charset="1" panose="020B0803050000020004"/>
      <p:regular r:id="rId19"/>
    </p:embeddedFont>
    <p:embeddedFont>
      <p:font typeface="Fira Sans Thin" charset="1" panose="020B0303050000020004"/>
      <p:regular r:id="rId20"/>
    </p:embeddedFont>
    <p:embeddedFont>
      <p:font typeface="Fira Sans Thin Italics" charset="1" panose="020B0303050000020004"/>
      <p:regular r:id="rId21"/>
    </p:embeddedFont>
    <p:embeddedFont>
      <p:font typeface="Fira Sans Extra-Light" charset="1" panose="020B0403050000020004"/>
      <p:regular r:id="rId22"/>
    </p:embeddedFont>
    <p:embeddedFont>
      <p:font typeface="Fira Sans Extra-Light Italics" charset="1" panose="020B0403050000020004"/>
      <p:regular r:id="rId23"/>
    </p:embeddedFont>
    <p:embeddedFont>
      <p:font typeface="Fira Sans Light" charset="1" panose="020B0403050000020004"/>
      <p:regular r:id="rId24"/>
    </p:embeddedFont>
    <p:embeddedFont>
      <p:font typeface="Fira Sans Light Italics" charset="1" panose="020B0403050000020004"/>
      <p:regular r:id="rId25"/>
    </p:embeddedFont>
    <p:embeddedFont>
      <p:font typeface="Fira Sans Medium" charset="1" panose="020B0603050000020004"/>
      <p:regular r:id="rId26"/>
    </p:embeddedFont>
    <p:embeddedFont>
      <p:font typeface="Fira Sans Medium Italics" charset="1" panose="020B0603050000020004"/>
      <p:regular r:id="rId27"/>
    </p:embeddedFont>
    <p:embeddedFont>
      <p:font typeface="Fira Sans Semi-Bold" charset="1" panose="020B0603050000020004"/>
      <p:regular r:id="rId28"/>
    </p:embeddedFont>
    <p:embeddedFont>
      <p:font typeface="Fira Sans Semi-Bold Italics" charset="1" panose="020B0703050000020004"/>
      <p:regular r:id="rId29"/>
    </p:embeddedFont>
    <p:embeddedFont>
      <p:font typeface="Fira Sans Ultra-Bold" charset="1" panose="020B0903050000020004"/>
      <p:regular r:id="rId30"/>
    </p:embeddedFont>
    <p:embeddedFont>
      <p:font typeface="Fira Sans Ultra-Bold Italics" charset="1" panose="020B0903050000020004"/>
      <p:regular r:id="rId31"/>
    </p:embeddedFont>
    <p:embeddedFont>
      <p:font typeface="Fira Sans Heavy" charset="1" panose="020B0A03050000020004"/>
      <p:regular r:id="rId32"/>
    </p:embeddedFont>
    <p:embeddedFont>
      <p:font typeface="Fira Sans Heavy Italics" charset="1" panose="020B0A03050000020004"/>
      <p:regular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slides/slide1.xml" Type="http://schemas.openxmlformats.org/officeDocument/2006/relationships/slide"/><Relationship Id="rId35" Target="slides/slide2.xml" Type="http://schemas.openxmlformats.org/officeDocument/2006/relationships/slide"/><Relationship Id="rId36" Target="slides/slide3.xml" Type="http://schemas.openxmlformats.org/officeDocument/2006/relationships/slide"/><Relationship Id="rId37" Target="slides/slide4.xml" Type="http://schemas.openxmlformats.org/officeDocument/2006/relationships/slide"/><Relationship Id="rId38" Target="slides/slide5.xml" Type="http://schemas.openxmlformats.org/officeDocument/2006/relationships/slide"/><Relationship Id="rId39" Target="slides/slide6.xml" Type="http://schemas.openxmlformats.org/officeDocument/2006/relationships/slide"/><Relationship Id="rId4" Target="theme/theme1.xml" Type="http://schemas.openxmlformats.org/officeDocument/2006/relationships/theme"/><Relationship Id="rId40" Target="slides/slide7.xml" Type="http://schemas.openxmlformats.org/officeDocument/2006/relationships/slide"/><Relationship Id="rId41" Target="slides/slide8.xml" Type="http://schemas.openxmlformats.org/officeDocument/2006/relationships/slide"/><Relationship Id="rId42" Target="slides/slide9.xml" Type="http://schemas.openxmlformats.org/officeDocument/2006/relationships/slide"/><Relationship Id="rId43" Target="slides/slide10.xml" Type="http://schemas.openxmlformats.org/officeDocument/2006/relationships/slide"/><Relationship Id="rId44" Target="slides/slide11.xml" Type="http://schemas.openxmlformats.org/officeDocument/2006/relationships/slide"/><Relationship Id="rId45" Target="slides/slide12.xml" Type="http://schemas.openxmlformats.org/officeDocument/2006/relationships/slide"/><Relationship Id="rId46" Target="slides/slide13.xml" Type="http://schemas.openxmlformats.org/officeDocument/2006/relationship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028700" y="2917365"/>
            <a:ext cx="12443482" cy="5139665"/>
            <a:chOff x="0" y="0"/>
            <a:chExt cx="16591309" cy="6852886"/>
          </a:xfrm>
        </p:grpSpPr>
        <p:sp>
          <p:nvSpPr>
            <p:cNvPr name="TextBox 3" id="3"/>
            <p:cNvSpPr txBox="true"/>
            <p:nvPr/>
          </p:nvSpPr>
          <p:spPr>
            <a:xfrm rot="0">
              <a:off x="0" y="0"/>
              <a:ext cx="16591309" cy="4876800"/>
            </a:xfrm>
            <a:prstGeom prst="rect">
              <a:avLst/>
            </a:prstGeom>
          </p:spPr>
          <p:txBody>
            <a:bodyPr anchor="t" rtlCol="false" tIns="0" lIns="0" bIns="0" rIns="0">
              <a:spAutoFit/>
            </a:bodyPr>
            <a:lstStyle/>
            <a:p>
              <a:pPr>
                <a:lnSpc>
                  <a:spcPts val="7199"/>
                </a:lnSpc>
              </a:pPr>
              <a:r>
                <a:rPr lang="en-US" sz="5999">
                  <a:solidFill>
                    <a:srgbClr val="000000"/>
                  </a:solidFill>
                  <a:latin typeface="Fira Sans Bold"/>
                </a:rPr>
                <a:t>Topic Modeling with Snowball Stemmer, Hidden</a:t>
              </a:r>
            </a:p>
            <a:p>
              <a:pPr>
                <a:lnSpc>
                  <a:spcPts val="7199"/>
                </a:lnSpc>
              </a:pPr>
              <a:r>
                <a:rPr lang="en-US" sz="5999">
                  <a:solidFill>
                    <a:srgbClr val="000000"/>
                  </a:solidFill>
                  <a:latin typeface="Fira Sans Bold"/>
                </a:rPr>
                <a:t>Markov Models and Explainable AI Lime</a:t>
              </a:r>
            </a:p>
          </p:txBody>
        </p:sp>
        <p:sp>
          <p:nvSpPr>
            <p:cNvPr name="TextBox 4" id="4"/>
            <p:cNvSpPr txBox="true"/>
            <p:nvPr/>
          </p:nvSpPr>
          <p:spPr>
            <a:xfrm rot="0">
              <a:off x="0" y="5196806"/>
              <a:ext cx="16591309" cy="1656080"/>
            </a:xfrm>
            <a:prstGeom prst="rect">
              <a:avLst/>
            </a:prstGeom>
          </p:spPr>
          <p:txBody>
            <a:bodyPr anchor="t" rtlCol="false" tIns="0" lIns="0" bIns="0" rIns="0">
              <a:spAutoFit/>
            </a:bodyPr>
            <a:lstStyle/>
            <a:p>
              <a:pPr>
                <a:lnSpc>
                  <a:spcPts val="5039"/>
                </a:lnSpc>
              </a:pPr>
              <a:r>
                <a:rPr lang="en-US" sz="3599">
                  <a:solidFill>
                    <a:srgbClr val="000000"/>
                  </a:solidFill>
                  <a:latin typeface="Fira Sans Light"/>
                </a:rPr>
                <a:t>Group: 16</a:t>
              </a:r>
            </a:p>
            <a:p>
              <a:pPr>
                <a:lnSpc>
                  <a:spcPts val="5039"/>
                </a:lnSpc>
              </a:pPr>
              <a:r>
                <a:rPr lang="en-US" sz="3599">
                  <a:solidFill>
                    <a:srgbClr val="000000"/>
                  </a:solidFill>
                  <a:latin typeface="Fira Sans Light"/>
                </a:rPr>
                <a:t>ID: 23266024</a:t>
              </a:r>
            </a:p>
          </p:txBody>
        </p:sp>
      </p:grpSp>
      <p:grpSp>
        <p:nvGrpSpPr>
          <p:cNvPr name="Group 5" id="5"/>
          <p:cNvGrpSpPr/>
          <p:nvPr/>
        </p:nvGrpSpPr>
        <p:grpSpPr>
          <a:xfrm rot="0">
            <a:off x="14328902" y="2317173"/>
            <a:ext cx="7321033" cy="6340049"/>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7" id="7"/>
          <p:cNvGrpSpPr/>
          <p:nvPr/>
        </p:nvGrpSpPr>
        <p:grpSpPr>
          <a:xfrm rot="0">
            <a:off x="12122944" y="7035126"/>
            <a:ext cx="4970154" cy="43041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0">
            <a:off x="12336342" y="5954842"/>
            <a:ext cx="2271679" cy="1967285"/>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11" id="11"/>
          <p:cNvGrpSpPr/>
          <p:nvPr/>
        </p:nvGrpSpPr>
        <p:grpSpPr>
          <a:xfrm rot="0">
            <a:off x="13737770" y="373605"/>
            <a:ext cx="3799619" cy="3290488"/>
            <a:chOff x="0" y="0"/>
            <a:chExt cx="3619627" cy="3134614"/>
          </a:xfrm>
        </p:grpSpPr>
        <p:sp>
          <p:nvSpPr>
            <p:cNvPr name="Freeform 12" id="12"/>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Freeform 13" id="13"/>
          <p:cNvSpPr/>
          <p:nvPr/>
        </p:nvSpPr>
        <p:spPr>
          <a:xfrm flipH="false" flipV="false" rot="0">
            <a:off x="1028700" y="1028700"/>
            <a:ext cx="678758" cy="586200"/>
          </a:xfrm>
          <a:custGeom>
            <a:avLst/>
            <a:gdLst/>
            <a:ahLst/>
            <a:cxnLst/>
            <a:rect r="r" b="b" t="t" l="l"/>
            <a:pathLst>
              <a:path h="586200" w="678758">
                <a:moveTo>
                  <a:pt x="0" y="0"/>
                </a:moveTo>
                <a:lnTo>
                  <a:pt x="678758" y="0"/>
                </a:lnTo>
                <a:lnTo>
                  <a:pt x="678758" y="586200"/>
                </a:lnTo>
                <a:lnTo>
                  <a:pt x="0" y="586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AutoShape 2" id="2"/>
          <p:cNvSpPr/>
          <p:nvPr/>
        </p:nvSpPr>
        <p:spPr>
          <a:xfrm rot="0">
            <a:off x="1268572" y="8362981"/>
            <a:ext cx="17019428" cy="0"/>
          </a:xfrm>
          <a:prstGeom prst="line">
            <a:avLst/>
          </a:prstGeom>
          <a:ln cap="rnd" w="19050">
            <a:solidFill>
              <a:srgbClr val="004651"/>
            </a:solidFill>
            <a:prstDash val="solid"/>
            <a:headEnd type="none" len="sm" w="sm"/>
            <a:tailEnd type="none" len="sm" w="sm"/>
          </a:ln>
        </p:spPr>
      </p:sp>
      <p:sp>
        <p:nvSpPr>
          <p:cNvPr name="TextBox 3" id="3"/>
          <p:cNvSpPr txBox="true"/>
          <p:nvPr/>
        </p:nvSpPr>
        <p:spPr>
          <a:xfrm rot="0">
            <a:off x="1028700" y="5391076"/>
            <a:ext cx="3364925" cy="1638300"/>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Data Collection and Preprocessing</a:t>
            </a:r>
          </a:p>
        </p:txBody>
      </p:sp>
      <p:sp>
        <p:nvSpPr>
          <p:cNvPr name="TextBox 4" id="4"/>
          <p:cNvSpPr txBox="true"/>
          <p:nvPr/>
        </p:nvSpPr>
        <p:spPr>
          <a:xfrm rot="0">
            <a:off x="5317258" y="4847927"/>
            <a:ext cx="3364925" cy="21812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Text Vectorization and Classification</a:t>
            </a:r>
          </a:p>
        </p:txBody>
      </p:sp>
      <p:sp>
        <p:nvSpPr>
          <p:cNvPr name="TextBox 5" id="5"/>
          <p:cNvSpPr txBox="true"/>
          <p:nvPr/>
        </p:nvSpPr>
        <p:spPr>
          <a:xfrm rot="0">
            <a:off x="13894375" y="4847927"/>
            <a:ext cx="3364925" cy="2181225"/>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Explainable Topic Modeling with LIME and Visualization</a:t>
            </a:r>
          </a:p>
        </p:txBody>
      </p:sp>
      <p:sp>
        <p:nvSpPr>
          <p:cNvPr name="TextBox 6" id="6"/>
          <p:cNvSpPr txBox="true"/>
          <p:nvPr/>
        </p:nvSpPr>
        <p:spPr>
          <a:xfrm rot="0">
            <a:off x="9605817" y="3219152"/>
            <a:ext cx="3364925" cy="3810000"/>
          </a:xfrm>
          <a:prstGeom prst="rect">
            <a:avLst/>
          </a:prstGeom>
        </p:spPr>
        <p:txBody>
          <a:bodyPr anchor="t" rtlCol="false" tIns="0" lIns="0" bIns="0" rIns="0">
            <a:spAutoFit/>
          </a:bodyPr>
          <a:lstStyle/>
          <a:p>
            <a:pPr marL="0" indent="0" lvl="0">
              <a:lnSpc>
                <a:spcPts val="4320"/>
              </a:lnSpc>
              <a:spcBef>
                <a:spcPct val="0"/>
              </a:spcBef>
            </a:pPr>
            <a:r>
              <a:rPr lang="en-US" sz="3600">
                <a:solidFill>
                  <a:srgbClr val="00A181"/>
                </a:solidFill>
                <a:latin typeface="Fira Sans Medium"/>
              </a:rPr>
              <a:t>Topic Modeling with Latent Dirichlet Allocation (LDA) and Hidden Markov Models (HMM)</a:t>
            </a:r>
          </a:p>
        </p:txBody>
      </p:sp>
      <p:sp>
        <p:nvSpPr>
          <p:cNvPr name="TextBox 7" id="7"/>
          <p:cNvSpPr txBox="true"/>
          <p:nvPr/>
        </p:nvSpPr>
        <p:spPr>
          <a:xfrm rot="0">
            <a:off x="1028700" y="1019175"/>
            <a:ext cx="5699080" cy="923925"/>
          </a:xfrm>
          <a:prstGeom prst="rect">
            <a:avLst/>
          </a:prstGeom>
        </p:spPr>
        <p:txBody>
          <a:bodyPr anchor="t" rtlCol="false" tIns="0" lIns="0" bIns="0" rIns="0">
            <a:spAutoFit/>
          </a:bodyPr>
          <a:lstStyle/>
          <a:p>
            <a:pPr>
              <a:lnSpc>
                <a:spcPts val="7200"/>
              </a:lnSpc>
              <a:spcBef>
                <a:spcPct val="0"/>
              </a:spcBef>
            </a:pPr>
            <a:r>
              <a:rPr lang="en-US" sz="6000" spc="-60">
                <a:solidFill>
                  <a:srgbClr val="000000"/>
                </a:solidFill>
                <a:latin typeface="Fira Sans Medium"/>
              </a:rPr>
              <a:t>Methodology</a:t>
            </a:r>
          </a:p>
        </p:txBody>
      </p:sp>
      <p:grpSp>
        <p:nvGrpSpPr>
          <p:cNvPr name="Group 8" id="8"/>
          <p:cNvGrpSpPr/>
          <p:nvPr/>
        </p:nvGrpSpPr>
        <p:grpSpPr>
          <a:xfrm rot="0">
            <a:off x="1031805" y="8198352"/>
            <a:ext cx="380203" cy="329258"/>
            <a:chOff x="0" y="0"/>
            <a:chExt cx="3619627" cy="3134614"/>
          </a:xfrm>
        </p:grpSpPr>
        <p:sp>
          <p:nvSpPr>
            <p:cNvPr name="Freeform 9" id="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0" id="10"/>
          <p:cNvGrpSpPr/>
          <p:nvPr/>
        </p:nvGrpSpPr>
        <p:grpSpPr>
          <a:xfrm rot="0">
            <a:off x="5317258" y="8198352"/>
            <a:ext cx="380203" cy="329258"/>
            <a:chOff x="0" y="0"/>
            <a:chExt cx="3619627" cy="3134614"/>
          </a:xfrm>
        </p:grpSpPr>
        <p:sp>
          <p:nvSpPr>
            <p:cNvPr name="Freeform 11" id="11"/>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2" id="12"/>
          <p:cNvGrpSpPr/>
          <p:nvPr/>
        </p:nvGrpSpPr>
        <p:grpSpPr>
          <a:xfrm rot="0">
            <a:off x="9605817" y="8217402"/>
            <a:ext cx="380203" cy="329258"/>
            <a:chOff x="0" y="0"/>
            <a:chExt cx="3619627" cy="3134614"/>
          </a:xfrm>
        </p:grpSpPr>
        <p:sp>
          <p:nvSpPr>
            <p:cNvPr name="Freeform 13" id="1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4" id="14"/>
          <p:cNvGrpSpPr/>
          <p:nvPr/>
        </p:nvGrpSpPr>
        <p:grpSpPr>
          <a:xfrm rot="0">
            <a:off x="13894375" y="8198352"/>
            <a:ext cx="380203" cy="329258"/>
            <a:chOff x="0" y="0"/>
            <a:chExt cx="3619627" cy="3134614"/>
          </a:xfrm>
        </p:grpSpPr>
        <p:sp>
          <p:nvSpPr>
            <p:cNvPr name="Freeform 15" id="1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6" id="16"/>
          <p:cNvGrpSpPr/>
          <p:nvPr/>
        </p:nvGrpSpPr>
        <p:grpSpPr>
          <a:xfrm rot="0">
            <a:off x="16799111" y="2687862"/>
            <a:ext cx="2977778" cy="2578770"/>
            <a:chOff x="0" y="0"/>
            <a:chExt cx="3619627" cy="3134614"/>
          </a:xfrm>
        </p:grpSpPr>
        <p:sp>
          <p:nvSpPr>
            <p:cNvPr name="Freeform 17" id="17"/>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18" id="18"/>
          <p:cNvGrpSpPr/>
          <p:nvPr/>
        </p:nvGrpSpPr>
        <p:grpSpPr>
          <a:xfrm rot="0">
            <a:off x="13660090" y="-135282"/>
            <a:ext cx="4201515" cy="3638531"/>
            <a:chOff x="0" y="0"/>
            <a:chExt cx="3619627" cy="3134614"/>
          </a:xfrm>
        </p:grpSpPr>
        <p:sp>
          <p:nvSpPr>
            <p:cNvPr name="Freeform 19" id="19"/>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20" id="20"/>
          <p:cNvGrpSpPr/>
          <p:nvPr/>
        </p:nvGrpSpPr>
        <p:grpSpPr>
          <a:xfrm rot="0">
            <a:off x="13243939" y="-956153"/>
            <a:ext cx="2481390" cy="2148895"/>
            <a:chOff x="0" y="0"/>
            <a:chExt cx="3619627" cy="3134614"/>
          </a:xfrm>
        </p:grpSpPr>
        <p:sp>
          <p:nvSpPr>
            <p:cNvPr name="Freeform 21" id="21"/>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11.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2661994" y="427592"/>
            <a:ext cx="3151914" cy="272957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1019175"/>
            <a:ext cx="6910589" cy="923925"/>
          </a:xfrm>
          <a:prstGeom prst="rect">
            <a:avLst/>
          </a:prstGeom>
        </p:spPr>
        <p:txBody>
          <a:bodyPr anchor="t" rtlCol="false" tIns="0" lIns="0" bIns="0" rIns="0">
            <a:spAutoFit/>
          </a:bodyPr>
          <a:lstStyle/>
          <a:p>
            <a:pPr>
              <a:lnSpc>
                <a:spcPts val="7200"/>
              </a:lnSpc>
              <a:spcBef>
                <a:spcPct val="0"/>
              </a:spcBef>
            </a:pPr>
            <a:r>
              <a:rPr lang="en-US" sz="6000" spc="-60">
                <a:solidFill>
                  <a:srgbClr val="F4F4F4"/>
                </a:solidFill>
                <a:latin typeface="Fira Sans Medium"/>
              </a:rPr>
              <a:t>Result</a:t>
            </a:r>
          </a:p>
        </p:txBody>
      </p:sp>
      <p:sp>
        <p:nvSpPr>
          <p:cNvPr name="TextBox 7" id="7"/>
          <p:cNvSpPr txBox="true"/>
          <p:nvPr/>
        </p:nvSpPr>
        <p:spPr>
          <a:xfrm rot="0">
            <a:off x="1028700" y="2114471"/>
            <a:ext cx="11207965" cy="5314950"/>
          </a:xfrm>
          <a:prstGeom prst="rect">
            <a:avLst/>
          </a:prstGeom>
        </p:spPr>
        <p:txBody>
          <a:bodyPr anchor="t" rtlCol="false" tIns="0" lIns="0" bIns="0" rIns="0">
            <a:spAutoFit/>
          </a:bodyPr>
          <a:lstStyle/>
          <a:p>
            <a:pPr algn="just" marL="647700" indent="-323850" lvl="1">
              <a:lnSpc>
                <a:spcPts val="4200"/>
              </a:lnSpc>
              <a:buFont typeface="Arial"/>
              <a:buChar char="•"/>
            </a:pPr>
            <a:r>
              <a:rPr lang="en-US" sz="3000">
                <a:solidFill>
                  <a:srgbClr val="FFFFFF"/>
                </a:solidFill>
                <a:latin typeface="Canva Sans"/>
              </a:rPr>
              <a:t>The integration of stemming, Hidden Markov Models (HMM), and Explainable Artificial Intelligence (XAI) in the topic modeling project yields meaningful insights into latent topics, offering robust representations and nuanced understanding of thematic evolution within the document corpus.</a:t>
            </a:r>
          </a:p>
          <a:p>
            <a:pPr algn="just" marL="647700" indent="-323850" lvl="1">
              <a:lnSpc>
                <a:spcPts val="4200"/>
              </a:lnSpc>
              <a:buFont typeface="Arial"/>
              <a:buChar char="•"/>
            </a:pPr>
            <a:r>
              <a:rPr lang="en-US" sz="3000">
                <a:solidFill>
                  <a:srgbClr val="FFFFFF"/>
                </a:solidFill>
                <a:latin typeface="Canva Sans"/>
              </a:rPr>
              <a:t>The proposed approach achieves a perplexity score of 84.6, demonstrating effective model performance in comparison to other models, with competitive perplexity scores ranging from 45.2 to 152.4.</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11139702" y="847066"/>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0">
            <a:off x="1247338" y="3334497"/>
            <a:ext cx="10296097" cy="3618006"/>
            <a:chOff x="0" y="0"/>
            <a:chExt cx="13728129" cy="4824008"/>
          </a:xfrm>
        </p:grpSpPr>
        <p:sp>
          <p:nvSpPr>
            <p:cNvPr name="TextBox 7" id="7"/>
            <p:cNvSpPr txBox="true"/>
            <p:nvPr/>
          </p:nvSpPr>
          <p:spPr>
            <a:xfrm rot="0">
              <a:off x="0" y="0"/>
              <a:ext cx="13728129" cy="1714500"/>
            </a:xfrm>
            <a:prstGeom prst="rect">
              <a:avLst/>
            </a:prstGeom>
          </p:spPr>
          <p:txBody>
            <a:bodyPr anchor="t" rtlCol="false" tIns="0" lIns="0" bIns="0" rIns="0">
              <a:spAutoFit/>
            </a:bodyPr>
            <a:lstStyle/>
            <a:p>
              <a:pPr>
                <a:lnSpc>
                  <a:spcPts val="10199"/>
                </a:lnSpc>
                <a:spcBef>
                  <a:spcPct val="0"/>
                </a:spcBef>
              </a:pPr>
              <a:r>
                <a:rPr lang="en-US" sz="8499" spc="-84">
                  <a:solidFill>
                    <a:srgbClr val="000000"/>
                  </a:solidFill>
                  <a:latin typeface="Fira Sans Medium"/>
                </a:rPr>
                <a:t>Future work</a:t>
              </a:r>
            </a:p>
          </p:txBody>
        </p:sp>
        <p:sp>
          <p:nvSpPr>
            <p:cNvPr name="TextBox 8" id="8"/>
            <p:cNvSpPr txBox="true"/>
            <p:nvPr/>
          </p:nvSpPr>
          <p:spPr>
            <a:xfrm rot="0">
              <a:off x="0" y="1940049"/>
              <a:ext cx="12298664" cy="2883958"/>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Fira Sans Light"/>
                </a:rPr>
                <a:t>Advanced Stemming Techniques</a:t>
              </a:r>
            </a:p>
            <a:p>
              <a:pPr marL="539749" indent="-269875" lvl="1">
                <a:lnSpc>
                  <a:spcPts val="3499"/>
                </a:lnSpc>
                <a:buFont typeface="Arial"/>
                <a:buChar char="•"/>
              </a:pPr>
              <a:r>
                <a:rPr lang="en-US" sz="2499">
                  <a:solidFill>
                    <a:srgbClr val="000000"/>
                  </a:solidFill>
                  <a:latin typeface="Fira Sans Light"/>
                </a:rPr>
                <a:t>Exploration of Advanced Probabilistic Models</a:t>
              </a:r>
            </a:p>
            <a:p>
              <a:pPr marL="539749" indent="-269875" lvl="1">
                <a:lnSpc>
                  <a:spcPts val="3499"/>
                </a:lnSpc>
                <a:buFont typeface="Arial"/>
                <a:buChar char="•"/>
              </a:pPr>
              <a:r>
                <a:rPr lang="en-US" sz="2499">
                  <a:solidFill>
                    <a:srgbClr val="000000"/>
                  </a:solidFill>
                  <a:latin typeface="Fira Sans Light"/>
                </a:rPr>
                <a:t>Alternative Explainable AI (XAI) Methods</a:t>
              </a:r>
            </a:p>
            <a:p>
              <a:pPr marL="539749" indent="-269875" lvl="1">
                <a:lnSpc>
                  <a:spcPts val="3499"/>
                </a:lnSpc>
                <a:buFont typeface="Arial"/>
                <a:buChar char="•"/>
              </a:pPr>
              <a:r>
                <a:rPr lang="en-US" sz="2499">
                  <a:solidFill>
                    <a:srgbClr val="000000"/>
                  </a:solidFill>
                  <a:latin typeface="Fira Sans Light"/>
                </a:rPr>
                <a:t>Evaluation on Larger and Diverse Datasets</a:t>
              </a:r>
            </a:p>
            <a:p>
              <a:pPr algn="l" marL="539749" indent="-269875" lvl="1">
                <a:lnSpc>
                  <a:spcPts val="3499"/>
                </a:lnSpc>
                <a:buFont typeface="Arial"/>
                <a:buChar char="•"/>
              </a:pPr>
              <a:r>
                <a:rPr lang="en-US" sz="2499">
                  <a:solidFill>
                    <a:srgbClr val="000000"/>
                  </a:solidFill>
                  <a:latin typeface="Fira Sans Light"/>
                </a:rPr>
                <a:t>Ensemble Techniques for Robust Text Analysis</a:t>
              </a:r>
            </a:p>
          </p:txBody>
        </p:sp>
      </p:grpSp>
      <p:sp>
        <p:nvSpPr>
          <p:cNvPr name="Freeform 9" id="9"/>
          <p:cNvSpPr/>
          <p:nvPr/>
        </p:nvSpPr>
        <p:spPr>
          <a:xfrm flipH="false" flipV="false" rot="0">
            <a:off x="16342430" y="2348549"/>
            <a:ext cx="1497731" cy="1293495"/>
          </a:xfrm>
          <a:custGeom>
            <a:avLst/>
            <a:gdLst/>
            <a:ahLst/>
            <a:cxnLst/>
            <a:rect r="r" b="b" t="t" l="l"/>
            <a:pathLst>
              <a:path h="1293495" w="1497731">
                <a:moveTo>
                  <a:pt x="0" y="0"/>
                </a:moveTo>
                <a:lnTo>
                  <a:pt x="1497730" y="0"/>
                </a:lnTo>
                <a:lnTo>
                  <a:pt x="1497730" y="1293495"/>
                </a:lnTo>
                <a:lnTo>
                  <a:pt x="0" y="129349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13.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6070361" cy="4103901"/>
            <a:chOff x="0" y="0"/>
            <a:chExt cx="21427148" cy="5471867"/>
          </a:xfrm>
        </p:grpSpPr>
        <p:sp>
          <p:nvSpPr>
            <p:cNvPr name="TextBox 3" id="3"/>
            <p:cNvSpPr txBox="true"/>
            <p:nvPr/>
          </p:nvSpPr>
          <p:spPr>
            <a:xfrm rot="0">
              <a:off x="0" y="2566742"/>
              <a:ext cx="21427148" cy="2905125"/>
            </a:xfrm>
            <a:prstGeom prst="rect">
              <a:avLst/>
            </a:prstGeom>
          </p:spPr>
          <p:txBody>
            <a:bodyPr anchor="t" rtlCol="false" tIns="0" lIns="0" bIns="0" rIns="0">
              <a:spAutoFit/>
            </a:bodyPr>
            <a:lstStyle/>
            <a:p>
              <a:pPr marL="777240" indent="-388620" lvl="1">
                <a:lnSpc>
                  <a:spcPts val="4320"/>
                </a:lnSpc>
                <a:buFont typeface="Arial"/>
                <a:buChar char="•"/>
              </a:pPr>
              <a:r>
                <a:rPr lang="en-US" sz="3600">
                  <a:solidFill>
                    <a:srgbClr val="F4F4F4"/>
                  </a:solidFill>
                  <a:latin typeface="Fira Sans Medium"/>
                </a:rPr>
                <a:t>Stemming, HMM, and XAI, when combined, result in a comprehensive and interpretable toolkit for researchers, analysts, and practitioners.</a:t>
              </a:r>
            </a:p>
            <a:p>
              <a:pPr marL="777240" indent="-388620" lvl="1">
                <a:lnSpc>
                  <a:spcPts val="4320"/>
                </a:lnSpc>
                <a:buFont typeface="Arial"/>
                <a:buChar char="•"/>
              </a:pPr>
              <a:r>
                <a:rPr lang="en-US" sz="3600">
                  <a:solidFill>
                    <a:srgbClr val="F4F4F4"/>
                  </a:solidFill>
                  <a:latin typeface="Fira Sans Medium"/>
                </a:rPr>
                <a:t>Achieving a perplexity score of 84.6 demonstrates the effective performance of the proposed model.</a:t>
              </a:r>
            </a:p>
          </p:txBody>
        </p:sp>
        <p:sp>
          <p:nvSpPr>
            <p:cNvPr name="TextBox 4" id="4"/>
            <p:cNvSpPr txBox="true"/>
            <p:nvPr/>
          </p:nvSpPr>
          <p:spPr>
            <a:xfrm rot="0">
              <a:off x="0" y="0"/>
              <a:ext cx="21427148" cy="2108200"/>
            </a:xfrm>
            <a:prstGeom prst="rect">
              <a:avLst/>
            </a:prstGeom>
          </p:spPr>
          <p:txBody>
            <a:bodyPr anchor="t" rtlCol="false" tIns="0" lIns="0" bIns="0" rIns="0">
              <a:spAutoFit/>
            </a:bodyPr>
            <a:lstStyle/>
            <a:p>
              <a:pPr>
                <a:lnSpc>
                  <a:spcPts val="12480"/>
                </a:lnSpc>
              </a:pPr>
              <a:r>
                <a:rPr lang="en-US" sz="10400">
                  <a:solidFill>
                    <a:srgbClr val="A4E473"/>
                  </a:solidFill>
                  <a:latin typeface="Fira Sans Medium"/>
                </a:rPr>
                <a:t>Conclusions</a:t>
              </a:r>
            </a:p>
          </p:txBody>
        </p:sp>
      </p:grpSp>
      <p:grpSp>
        <p:nvGrpSpPr>
          <p:cNvPr name="Group 5" id="5"/>
          <p:cNvGrpSpPr/>
          <p:nvPr/>
        </p:nvGrpSpPr>
        <p:grpSpPr>
          <a:xfrm rot="0">
            <a:off x="-3563094" y="6077994"/>
            <a:ext cx="6383425" cy="5528076"/>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671665" y="7004492"/>
            <a:ext cx="3034530" cy="262791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9" id="9"/>
          <p:cNvGrpSpPr/>
          <p:nvPr/>
        </p:nvGrpSpPr>
        <p:grpSpPr>
          <a:xfrm rot="0">
            <a:off x="4053492" y="8956750"/>
            <a:ext cx="2141618" cy="1854652"/>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2.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2527743" y="-89986"/>
            <a:ext cx="10138115" cy="8779655"/>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2505679" y="5832746"/>
            <a:ext cx="5966980" cy="5167433"/>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name="TextBox 6" id="6"/>
          <p:cNvSpPr txBox="true"/>
          <p:nvPr/>
        </p:nvSpPr>
        <p:spPr>
          <a:xfrm rot="0">
            <a:off x="1028700" y="4081194"/>
            <a:ext cx="4460469" cy="1285875"/>
          </a:xfrm>
          <a:prstGeom prst="rect">
            <a:avLst/>
          </a:prstGeom>
        </p:spPr>
        <p:txBody>
          <a:bodyPr anchor="t" rtlCol="false" tIns="0" lIns="0" bIns="0" rIns="0">
            <a:spAutoFit/>
          </a:bodyPr>
          <a:lstStyle/>
          <a:p>
            <a:pPr algn="l" marL="0" indent="0" lvl="0">
              <a:lnSpc>
                <a:spcPts val="10199"/>
              </a:lnSpc>
              <a:spcBef>
                <a:spcPct val="0"/>
              </a:spcBef>
            </a:pPr>
            <a:r>
              <a:rPr lang="en-US" sz="8499" spc="-84">
                <a:solidFill>
                  <a:srgbClr val="F4F4F4"/>
                </a:solidFill>
                <a:latin typeface="Fira Sans Medium"/>
              </a:rPr>
              <a:t>Outline</a:t>
            </a:r>
          </a:p>
        </p:txBody>
      </p:sp>
      <p:sp>
        <p:nvSpPr>
          <p:cNvPr name="TextBox 7" id="7"/>
          <p:cNvSpPr txBox="true"/>
          <p:nvPr/>
        </p:nvSpPr>
        <p:spPr>
          <a:xfrm rot="0">
            <a:off x="10328935" y="446239"/>
            <a:ext cx="6109328" cy="762001"/>
          </a:xfrm>
          <a:prstGeom prst="rect">
            <a:avLst/>
          </a:prstGeom>
        </p:spPr>
        <p:txBody>
          <a:bodyPr anchor="t" rtlCol="false" tIns="0" lIns="0" bIns="0" rIns="0">
            <a:spAutoFit/>
          </a:bodyPr>
          <a:lstStyle/>
          <a:p>
            <a:pPr marL="971540" indent="-485770" lvl="1">
              <a:lnSpc>
                <a:spcPts val="6299"/>
              </a:lnSpc>
              <a:buFont typeface="Arial"/>
              <a:buChar char="•"/>
            </a:pPr>
            <a:r>
              <a:rPr lang="en-US" sz="4499">
                <a:solidFill>
                  <a:srgbClr val="F4F4F4"/>
                </a:solidFill>
                <a:latin typeface="Fira Sans Light"/>
              </a:rPr>
              <a:t>Motivation</a:t>
            </a:r>
          </a:p>
        </p:txBody>
      </p:sp>
      <p:sp>
        <p:nvSpPr>
          <p:cNvPr name="TextBox 8" id="8"/>
          <p:cNvSpPr txBox="true"/>
          <p:nvPr/>
        </p:nvSpPr>
        <p:spPr>
          <a:xfrm rot="0">
            <a:off x="10328935" y="1428177"/>
            <a:ext cx="6109328" cy="762001"/>
          </a:xfrm>
          <a:prstGeom prst="rect">
            <a:avLst/>
          </a:prstGeom>
        </p:spPr>
        <p:txBody>
          <a:bodyPr anchor="t" rtlCol="false" tIns="0" lIns="0" bIns="0" rIns="0">
            <a:spAutoFit/>
          </a:bodyPr>
          <a:lstStyle/>
          <a:p>
            <a:pPr marL="971540" indent="-485770" lvl="1">
              <a:lnSpc>
                <a:spcPts val="6299"/>
              </a:lnSpc>
              <a:buFont typeface="Arial"/>
              <a:buChar char="•"/>
            </a:pPr>
            <a:r>
              <a:rPr lang="en-US" sz="4499">
                <a:solidFill>
                  <a:srgbClr val="F4F4F4"/>
                </a:solidFill>
                <a:latin typeface="Fira Sans Light"/>
              </a:rPr>
              <a:t>Relevance</a:t>
            </a:r>
          </a:p>
        </p:txBody>
      </p:sp>
      <p:sp>
        <p:nvSpPr>
          <p:cNvPr name="TextBox 9" id="9"/>
          <p:cNvSpPr txBox="true"/>
          <p:nvPr/>
        </p:nvSpPr>
        <p:spPr>
          <a:xfrm rot="0">
            <a:off x="10328935" y="2410115"/>
            <a:ext cx="6109328" cy="762001"/>
          </a:xfrm>
          <a:prstGeom prst="rect">
            <a:avLst/>
          </a:prstGeom>
        </p:spPr>
        <p:txBody>
          <a:bodyPr anchor="t" rtlCol="false" tIns="0" lIns="0" bIns="0" rIns="0">
            <a:spAutoFit/>
          </a:bodyPr>
          <a:lstStyle/>
          <a:p>
            <a:pPr marL="971540" indent="-485770" lvl="1">
              <a:lnSpc>
                <a:spcPts val="6299"/>
              </a:lnSpc>
              <a:buFont typeface="Arial"/>
              <a:buChar char="•"/>
            </a:pPr>
            <a:r>
              <a:rPr lang="en-US" sz="4499">
                <a:solidFill>
                  <a:srgbClr val="F4F4F4"/>
                </a:solidFill>
                <a:latin typeface="Fira Sans Light"/>
              </a:rPr>
              <a:t>Mission</a:t>
            </a:r>
          </a:p>
        </p:txBody>
      </p:sp>
      <p:sp>
        <p:nvSpPr>
          <p:cNvPr name="TextBox 10" id="10"/>
          <p:cNvSpPr txBox="true"/>
          <p:nvPr/>
        </p:nvSpPr>
        <p:spPr>
          <a:xfrm rot="0">
            <a:off x="10328935" y="3346223"/>
            <a:ext cx="6109328" cy="762001"/>
          </a:xfrm>
          <a:prstGeom prst="rect">
            <a:avLst/>
          </a:prstGeom>
        </p:spPr>
        <p:txBody>
          <a:bodyPr anchor="t" rtlCol="false" tIns="0" lIns="0" bIns="0" rIns="0">
            <a:spAutoFit/>
          </a:bodyPr>
          <a:lstStyle/>
          <a:p>
            <a:pPr marL="971540" indent="-485770" lvl="1">
              <a:lnSpc>
                <a:spcPts val="6299"/>
              </a:lnSpc>
              <a:buFont typeface="Arial"/>
              <a:buChar char="•"/>
            </a:pPr>
            <a:r>
              <a:rPr lang="en-US" sz="4499">
                <a:solidFill>
                  <a:srgbClr val="F4F4F4"/>
                </a:solidFill>
                <a:latin typeface="Fira Sans Light"/>
              </a:rPr>
              <a:t>Background Study</a:t>
            </a:r>
          </a:p>
        </p:txBody>
      </p:sp>
      <p:sp>
        <p:nvSpPr>
          <p:cNvPr name="TextBox 11" id="11"/>
          <p:cNvSpPr txBox="true"/>
          <p:nvPr/>
        </p:nvSpPr>
        <p:spPr>
          <a:xfrm rot="0">
            <a:off x="10328935" y="4279039"/>
            <a:ext cx="6109328" cy="762001"/>
          </a:xfrm>
          <a:prstGeom prst="rect">
            <a:avLst/>
          </a:prstGeom>
        </p:spPr>
        <p:txBody>
          <a:bodyPr anchor="t" rtlCol="false" tIns="0" lIns="0" bIns="0" rIns="0">
            <a:spAutoFit/>
          </a:bodyPr>
          <a:lstStyle/>
          <a:p>
            <a:pPr marL="971540" indent="-485770" lvl="1">
              <a:lnSpc>
                <a:spcPts val="6299"/>
              </a:lnSpc>
              <a:buFont typeface="Arial"/>
              <a:buChar char="•"/>
            </a:pPr>
            <a:r>
              <a:rPr lang="en-US" sz="4499">
                <a:solidFill>
                  <a:srgbClr val="F4F4F4"/>
                </a:solidFill>
                <a:latin typeface="Fira Sans Light"/>
              </a:rPr>
              <a:t>Literature Review</a:t>
            </a:r>
          </a:p>
        </p:txBody>
      </p:sp>
      <p:sp>
        <p:nvSpPr>
          <p:cNvPr name="TextBox 12" id="12"/>
          <p:cNvSpPr txBox="true"/>
          <p:nvPr/>
        </p:nvSpPr>
        <p:spPr>
          <a:xfrm rot="0">
            <a:off x="10328935" y="5173755"/>
            <a:ext cx="7138028" cy="762001"/>
          </a:xfrm>
          <a:prstGeom prst="rect">
            <a:avLst/>
          </a:prstGeom>
        </p:spPr>
        <p:txBody>
          <a:bodyPr anchor="t" rtlCol="false" tIns="0" lIns="0" bIns="0" rIns="0">
            <a:spAutoFit/>
          </a:bodyPr>
          <a:lstStyle/>
          <a:p>
            <a:pPr marL="971540" indent="-485770" lvl="1">
              <a:lnSpc>
                <a:spcPts val="6299"/>
              </a:lnSpc>
              <a:buFont typeface="Arial"/>
              <a:buChar char="•"/>
            </a:pPr>
            <a:r>
              <a:rPr lang="en-US" sz="4499">
                <a:solidFill>
                  <a:srgbClr val="F4F4F4"/>
                </a:solidFill>
                <a:latin typeface="Fira Sans Light"/>
              </a:rPr>
              <a:t>20 Newsgroups Dataset</a:t>
            </a:r>
          </a:p>
        </p:txBody>
      </p:sp>
      <p:sp>
        <p:nvSpPr>
          <p:cNvPr name="TextBox 13" id="13"/>
          <p:cNvSpPr txBox="true"/>
          <p:nvPr/>
        </p:nvSpPr>
        <p:spPr>
          <a:xfrm rot="0">
            <a:off x="10328935" y="6287547"/>
            <a:ext cx="6109328" cy="762001"/>
          </a:xfrm>
          <a:prstGeom prst="rect">
            <a:avLst/>
          </a:prstGeom>
        </p:spPr>
        <p:txBody>
          <a:bodyPr anchor="t" rtlCol="false" tIns="0" lIns="0" bIns="0" rIns="0">
            <a:spAutoFit/>
          </a:bodyPr>
          <a:lstStyle/>
          <a:p>
            <a:pPr marL="971540" indent="-485770" lvl="1">
              <a:lnSpc>
                <a:spcPts val="6299"/>
              </a:lnSpc>
              <a:buFont typeface="Arial"/>
              <a:buChar char="•"/>
            </a:pPr>
            <a:r>
              <a:rPr lang="en-US" sz="4499">
                <a:solidFill>
                  <a:srgbClr val="F4F4F4"/>
                </a:solidFill>
                <a:latin typeface="Fira Sans Light"/>
              </a:rPr>
              <a:t>Methodology</a:t>
            </a:r>
          </a:p>
        </p:txBody>
      </p:sp>
      <p:sp>
        <p:nvSpPr>
          <p:cNvPr name="TextBox 14" id="14"/>
          <p:cNvSpPr txBox="true"/>
          <p:nvPr/>
        </p:nvSpPr>
        <p:spPr>
          <a:xfrm rot="0">
            <a:off x="10328935" y="7220363"/>
            <a:ext cx="6109328" cy="762001"/>
          </a:xfrm>
          <a:prstGeom prst="rect">
            <a:avLst/>
          </a:prstGeom>
        </p:spPr>
        <p:txBody>
          <a:bodyPr anchor="t" rtlCol="false" tIns="0" lIns="0" bIns="0" rIns="0">
            <a:spAutoFit/>
          </a:bodyPr>
          <a:lstStyle/>
          <a:p>
            <a:pPr marL="971540" indent="-485770" lvl="1">
              <a:lnSpc>
                <a:spcPts val="6299"/>
              </a:lnSpc>
              <a:buFont typeface="Arial"/>
              <a:buChar char="•"/>
            </a:pPr>
            <a:r>
              <a:rPr lang="en-US" sz="4499">
                <a:solidFill>
                  <a:srgbClr val="F4F4F4"/>
                </a:solidFill>
                <a:latin typeface="Fira Sans Light"/>
              </a:rPr>
              <a:t>Results</a:t>
            </a:r>
          </a:p>
        </p:txBody>
      </p:sp>
      <p:sp>
        <p:nvSpPr>
          <p:cNvPr name="TextBox 15" id="15"/>
          <p:cNvSpPr txBox="true"/>
          <p:nvPr/>
        </p:nvSpPr>
        <p:spPr>
          <a:xfrm rot="0">
            <a:off x="10328935" y="8107209"/>
            <a:ext cx="6109328" cy="762001"/>
          </a:xfrm>
          <a:prstGeom prst="rect">
            <a:avLst/>
          </a:prstGeom>
        </p:spPr>
        <p:txBody>
          <a:bodyPr anchor="t" rtlCol="false" tIns="0" lIns="0" bIns="0" rIns="0">
            <a:spAutoFit/>
          </a:bodyPr>
          <a:lstStyle/>
          <a:p>
            <a:pPr marL="971540" indent="-485770" lvl="1">
              <a:lnSpc>
                <a:spcPts val="6299"/>
              </a:lnSpc>
              <a:buFont typeface="Arial"/>
              <a:buChar char="•"/>
            </a:pPr>
            <a:r>
              <a:rPr lang="en-US" sz="4499">
                <a:solidFill>
                  <a:srgbClr val="F4F4F4"/>
                </a:solidFill>
                <a:latin typeface="Fira Sans Light"/>
              </a:rPr>
              <a:t>Future work</a:t>
            </a:r>
          </a:p>
        </p:txBody>
      </p:sp>
      <p:sp>
        <p:nvSpPr>
          <p:cNvPr name="TextBox 16" id="16"/>
          <p:cNvSpPr txBox="true"/>
          <p:nvPr/>
        </p:nvSpPr>
        <p:spPr>
          <a:xfrm rot="0">
            <a:off x="10328935" y="8993035"/>
            <a:ext cx="6109328" cy="762001"/>
          </a:xfrm>
          <a:prstGeom prst="rect">
            <a:avLst/>
          </a:prstGeom>
        </p:spPr>
        <p:txBody>
          <a:bodyPr anchor="t" rtlCol="false" tIns="0" lIns="0" bIns="0" rIns="0">
            <a:spAutoFit/>
          </a:bodyPr>
          <a:lstStyle/>
          <a:p>
            <a:pPr marL="971540" indent="-485770" lvl="1">
              <a:lnSpc>
                <a:spcPts val="6299"/>
              </a:lnSpc>
              <a:buFont typeface="Arial"/>
              <a:buChar char="•"/>
            </a:pPr>
            <a:r>
              <a:rPr lang="en-US" sz="4499">
                <a:solidFill>
                  <a:srgbClr val="F4F4F4"/>
                </a:solidFill>
                <a:latin typeface="Fira Sans Light"/>
              </a:rPr>
              <a:t>Conclusion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0">
            <a:off x="14151770" y="4201140"/>
            <a:ext cx="7027514" cy="6085860"/>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0">
            <a:off x="9859850" y="563974"/>
            <a:ext cx="4961246" cy="42964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6" id="6"/>
          <p:cNvGrpSpPr/>
          <p:nvPr/>
        </p:nvGrpSpPr>
        <p:grpSpPr>
          <a:xfrm rot="0">
            <a:off x="1028700" y="3301187"/>
            <a:ext cx="9475060" cy="3684681"/>
            <a:chOff x="0" y="0"/>
            <a:chExt cx="12633413" cy="4912908"/>
          </a:xfrm>
        </p:grpSpPr>
        <p:sp>
          <p:nvSpPr>
            <p:cNvPr name="TextBox 7" id="7"/>
            <p:cNvSpPr txBox="true"/>
            <p:nvPr/>
          </p:nvSpPr>
          <p:spPr>
            <a:xfrm rot="0">
              <a:off x="0" y="-9525"/>
              <a:ext cx="12633413" cy="1228725"/>
            </a:xfrm>
            <a:prstGeom prst="rect">
              <a:avLst/>
            </a:prstGeom>
          </p:spPr>
          <p:txBody>
            <a:bodyPr anchor="t" rtlCol="false" tIns="0" lIns="0" bIns="0" rIns="0">
              <a:spAutoFit/>
            </a:bodyPr>
            <a:lstStyle/>
            <a:p>
              <a:pPr>
                <a:lnSpc>
                  <a:spcPts val="7200"/>
                </a:lnSpc>
                <a:spcBef>
                  <a:spcPct val="0"/>
                </a:spcBef>
              </a:pPr>
              <a:r>
                <a:rPr lang="en-US" sz="6000" spc="-60">
                  <a:solidFill>
                    <a:srgbClr val="000000"/>
                  </a:solidFill>
                  <a:latin typeface="Fira Sans Medium"/>
                </a:rPr>
                <a:t>Motivation</a:t>
              </a:r>
            </a:p>
          </p:txBody>
        </p:sp>
        <p:sp>
          <p:nvSpPr>
            <p:cNvPr name="TextBox 8" id="8"/>
            <p:cNvSpPr txBox="true"/>
            <p:nvPr/>
          </p:nvSpPr>
          <p:spPr>
            <a:xfrm rot="0">
              <a:off x="0" y="1444749"/>
              <a:ext cx="11317937" cy="3468158"/>
            </a:xfrm>
            <a:prstGeom prst="rect">
              <a:avLst/>
            </a:prstGeom>
          </p:spPr>
          <p:txBody>
            <a:bodyPr anchor="t" rtlCol="false" tIns="0" lIns="0" bIns="0" rIns="0">
              <a:spAutoFit/>
            </a:bodyPr>
            <a:lstStyle/>
            <a:p>
              <a:pPr marL="539749" indent="-269875" lvl="1">
                <a:lnSpc>
                  <a:spcPts val="3499"/>
                </a:lnSpc>
                <a:buFont typeface="Arial"/>
                <a:buChar char="•"/>
              </a:pPr>
              <a:r>
                <a:rPr lang="en-US" sz="2499">
                  <a:solidFill>
                    <a:srgbClr val="000000"/>
                  </a:solidFill>
                  <a:latin typeface="Fira Sans Light"/>
                </a:rPr>
                <a:t>Need for Advanced Text Analysis</a:t>
              </a:r>
            </a:p>
            <a:p>
              <a:pPr marL="539749" indent="-269875" lvl="1">
                <a:lnSpc>
                  <a:spcPts val="3499"/>
                </a:lnSpc>
                <a:buFont typeface="Arial"/>
                <a:buChar char="•"/>
              </a:pPr>
              <a:r>
                <a:rPr lang="en-US" sz="2499">
                  <a:solidFill>
                    <a:srgbClr val="000000"/>
                  </a:solidFill>
                  <a:latin typeface="Fira Sans Light"/>
                </a:rPr>
                <a:t>Efficiency through Stemming</a:t>
              </a:r>
            </a:p>
            <a:p>
              <a:pPr marL="539749" indent="-269875" lvl="1">
                <a:lnSpc>
                  <a:spcPts val="3499"/>
                </a:lnSpc>
                <a:buFont typeface="Arial"/>
                <a:buChar char="•"/>
              </a:pPr>
              <a:r>
                <a:rPr lang="en-US" sz="2499">
                  <a:solidFill>
                    <a:srgbClr val="000000"/>
                  </a:solidFill>
                  <a:latin typeface="Fira Sans Light"/>
                </a:rPr>
                <a:t>Dynamic Topic Transitions</a:t>
              </a:r>
            </a:p>
            <a:p>
              <a:pPr marL="539749" indent="-269875" lvl="1">
                <a:lnSpc>
                  <a:spcPts val="3499"/>
                </a:lnSpc>
                <a:buFont typeface="Arial"/>
                <a:buChar char="•"/>
              </a:pPr>
              <a:r>
                <a:rPr lang="en-US" sz="2499">
                  <a:solidFill>
                    <a:srgbClr val="000000"/>
                  </a:solidFill>
                  <a:latin typeface="Fira Sans Light"/>
                </a:rPr>
                <a:t>Enhancing Transparency with XAI</a:t>
              </a:r>
            </a:p>
            <a:p>
              <a:pPr marL="539749" indent="-269875" lvl="1">
                <a:lnSpc>
                  <a:spcPts val="3499"/>
                </a:lnSpc>
                <a:buFont typeface="Arial"/>
                <a:buChar char="•"/>
              </a:pPr>
              <a:r>
                <a:rPr lang="en-US" sz="2499">
                  <a:solidFill>
                    <a:srgbClr val="000000"/>
                  </a:solidFill>
                  <a:latin typeface="Fira Sans Light"/>
                </a:rPr>
                <a:t>Comprehensive Approach</a:t>
              </a:r>
            </a:p>
            <a:p>
              <a:pPr algn="l" marL="539749" indent="-269875" lvl="1">
                <a:lnSpc>
                  <a:spcPts val="3499"/>
                </a:lnSpc>
                <a:buFont typeface="Arial"/>
                <a:buChar char="•"/>
              </a:pPr>
              <a:r>
                <a:rPr lang="en-US" sz="2499">
                  <a:solidFill>
                    <a:srgbClr val="000000"/>
                  </a:solidFill>
                  <a:latin typeface="Fira Sans Light"/>
                </a:rPr>
                <a:t>Validation of Identified Topics</a:t>
              </a:r>
            </a:p>
          </p:txBody>
        </p:sp>
      </p:grpSp>
      <p:sp>
        <p:nvSpPr>
          <p:cNvPr name="Freeform 9" id="9"/>
          <p:cNvSpPr/>
          <p:nvPr/>
        </p:nvSpPr>
        <p:spPr>
          <a:xfrm flipH="false" flipV="false" rot="0">
            <a:off x="1028700" y="1028700"/>
            <a:ext cx="678758" cy="586200"/>
          </a:xfrm>
          <a:custGeom>
            <a:avLst/>
            <a:gdLst/>
            <a:ahLst/>
            <a:cxnLst/>
            <a:rect r="r" b="b" t="t" l="l"/>
            <a:pathLst>
              <a:path h="586200" w="678758">
                <a:moveTo>
                  <a:pt x="0" y="0"/>
                </a:moveTo>
                <a:lnTo>
                  <a:pt x="678758" y="0"/>
                </a:lnTo>
                <a:lnTo>
                  <a:pt x="678758" y="586200"/>
                </a:lnTo>
                <a:lnTo>
                  <a:pt x="0" y="58620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sp>
        <p:nvSpPr>
          <p:cNvPr name="TextBox 2" id="2"/>
          <p:cNvSpPr txBox="true"/>
          <p:nvPr/>
        </p:nvSpPr>
        <p:spPr>
          <a:xfrm rot="0">
            <a:off x="1028700" y="817819"/>
            <a:ext cx="16230600" cy="812800"/>
          </a:xfrm>
          <a:prstGeom prst="rect">
            <a:avLst/>
          </a:prstGeom>
        </p:spPr>
        <p:txBody>
          <a:bodyPr anchor="t" rtlCol="false" tIns="0" lIns="0" bIns="0" rIns="0">
            <a:spAutoFit/>
          </a:bodyPr>
          <a:lstStyle/>
          <a:p>
            <a:pPr algn="ctr">
              <a:lnSpc>
                <a:spcPts val="6500"/>
              </a:lnSpc>
              <a:spcBef>
                <a:spcPct val="0"/>
              </a:spcBef>
            </a:pPr>
            <a:r>
              <a:rPr lang="en-US" sz="5000" spc="-50">
                <a:solidFill>
                  <a:srgbClr val="F4F4F4"/>
                </a:solidFill>
                <a:latin typeface="Fira Sans Medium"/>
              </a:rPr>
              <a:t>Relevance of Topic Modeling</a:t>
            </a:r>
          </a:p>
        </p:txBody>
      </p:sp>
      <p:graphicFrame>
        <p:nvGraphicFramePr>
          <p:cNvPr name="Table 3" id="3"/>
          <p:cNvGraphicFramePr>
            <a:graphicFrameLocks noGrp="true"/>
          </p:cNvGraphicFramePr>
          <p:nvPr/>
        </p:nvGraphicFramePr>
        <p:xfrm>
          <a:off x="0" y="2470306"/>
          <a:ext cx="18288000" cy="6603343"/>
        </p:xfrm>
        <a:graphic>
          <a:graphicData uri="http://schemas.openxmlformats.org/drawingml/2006/table">
            <a:tbl>
              <a:tblPr/>
              <a:tblGrid>
                <a:gridCol w="9144000"/>
                <a:gridCol w="9144000"/>
              </a:tblGrid>
              <a:tr h="1017393">
                <a:tc>
                  <a:txBody>
                    <a:bodyPr anchor="t" rtlCol="false"/>
                    <a:lstStyle/>
                    <a:p>
                      <a:pPr algn="ctr">
                        <a:lnSpc>
                          <a:spcPts val="4199"/>
                        </a:lnSpc>
                        <a:defRPr/>
                      </a:pPr>
                      <a:r>
                        <a:rPr lang="en-US" sz="2999">
                          <a:solidFill>
                            <a:srgbClr val="000000"/>
                          </a:solidFill>
                          <a:latin typeface="Fira Sans Semi-Bold"/>
                        </a:rPr>
                        <a:t>Information Retrieval and Summarization</a:t>
                      </a:r>
                      <a:endParaRPr lang="en-US" sz="1100"/>
                    </a:p>
                  </a:txBody>
                  <a:tcPr marL="120373" marR="120373" marT="120373" marB="120373"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A4E473"/>
                    </a:solidFill>
                  </a:tcPr>
                </a:tc>
                <a:tc>
                  <a:txBody>
                    <a:bodyPr anchor="t" rtlCol="false"/>
                    <a:lstStyle/>
                    <a:p>
                      <a:pPr algn="ctr">
                        <a:lnSpc>
                          <a:spcPts val="4199"/>
                        </a:lnSpc>
                        <a:defRPr/>
                      </a:pPr>
                      <a:r>
                        <a:rPr lang="en-US" sz="2999">
                          <a:solidFill>
                            <a:srgbClr val="000000"/>
                          </a:solidFill>
                          <a:latin typeface="Fira Sans Semi-Bold"/>
                        </a:rPr>
                        <a:t>Content Recommendation Systems</a:t>
                      </a:r>
                      <a:endParaRPr lang="en-US" sz="1100"/>
                    </a:p>
                  </a:txBody>
                  <a:tcPr marL="120373" marR="120373" marT="120373" marB="120373" anchor="ctr">
                    <a:lnL cmpd="sng" algn="ctr" cap="flat" w="9525">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A4E473"/>
                    </a:solidFill>
                  </a:tcPr>
                </a:tc>
              </a:tr>
              <a:tr h="1628082">
                <a:tc>
                  <a:txBody>
                    <a:bodyPr anchor="t" rtlCol="false"/>
                    <a:lstStyle/>
                    <a:p>
                      <a:pPr algn="ctr">
                        <a:lnSpc>
                          <a:spcPts val="4200"/>
                        </a:lnSpc>
                        <a:defRPr/>
                      </a:pPr>
                      <a:r>
                        <a:rPr lang="en-US" sz="3000">
                          <a:solidFill>
                            <a:srgbClr val="F4F4F4"/>
                          </a:solidFill>
                          <a:latin typeface="Fira Sans Bold"/>
                        </a:rPr>
                        <a:t>Document Clustering and Classification</a:t>
                      </a:r>
                      <a:endParaRPr lang="en-US" sz="1100"/>
                    </a:p>
                  </a:txBody>
                  <a:tcPr marL="120373" marR="120373" marT="120373" marB="120373"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4200"/>
                        </a:lnSpc>
                        <a:defRPr/>
                      </a:pPr>
                      <a:r>
                        <a:rPr lang="en-US" sz="3000">
                          <a:solidFill>
                            <a:srgbClr val="F4F4F4"/>
                          </a:solidFill>
                          <a:latin typeface="Fira Sans Bold"/>
                        </a:rPr>
                        <a:t>Understanding Themes in Social Media</a:t>
                      </a:r>
                      <a:endParaRPr lang="en-US" sz="1100"/>
                    </a:p>
                  </a:txBody>
                  <a:tcPr marL="120373" marR="120373" marT="120373" marB="120373" anchor="ctr">
                    <a:lnL cmpd="sng" algn="ctr" cap="flat" w="9525">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r>
              <a:tr h="1017393">
                <a:tc>
                  <a:txBody>
                    <a:bodyPr anchor="t" rtlCol="false"/>
                    <a:lstStyle/>
                    <a:p>
                      <a:pPr algn="ctr">
                        <a:lnSpc>
                          <a:spcPts val="4200"/>
                        </a:lnSpc>
                        <a:defRPr/>
                      </a:pPr>
                      <a:r>
                        <a:rPr lang="en-US" sz="3000">
                          <a:solidFill>
                            <a:srgbClr val="000000"/>
                          </a:solidFill>
                          <a:latin typeface="Fira Sans Medium"/>
                        </a:rPr>
                        <a:t>Market Research and Customer Feedback Analysis</a:t>
                      </a:r>
                      <a:endParaRPr lang="en-US" sz="1100"/>
                    </a:p>
                  </a:txBody>
                  <a:tcPr marL="120373" marR="120373" marT="120373" marB="120373"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A4E473"/>
                    </a:solidFill>
                  </a:tcPr>
                </a:tc>
                <a:tc>
                  <a:txBody>
                    <a:bodyPr anchor="t" rtlCol="false"/>
                    <a:lstStyle/>
                    <a:p>
                      <a:pPr algn="ctr">
                        <a:lnSpc>
                          <a:spcPts val="4200"/>
                        </a:lnSpc>
                        <a:defRPr/>
                      </a:pPr>
                      <a:r>
                        <a:rPr lang="en-US" sz="3000">
                          <a:solidFill>
                            <a:srgbClr val="000000"/>
                          </a:solidFill>
                          <a:latin typeface="Fira Sans Medium"/>
                        </a:rPr>
                        <a:t>Academic Research and Literature Review</a:t>
                      </a:r>
                      <a:endParaRPr lang="en-US" sz="1100"/>
                    </a:p>
                  </a:txBody>
                  <a:tcPr marL="120373" marR="120373" marT="120373" marB="120373" anchor="ctr">
                    <a:lnL cmpd="sng" algn="ctr" cap="flat" w="9525">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A4E473"/>
                    </a:solidFill>
                  </a:tcPr>
                </a:tc>
              </a:tr>
              <a:tr h="1923082">
                <a:tc>
                  <a:txBody>
                    <a:bodyPr anchor="t" rtlCol="false"/>
                    <a:lstStyle/>
                    <a:p>
                      <a:pPr algn="ctr">
                        <a:lnSpc>
                          <a:spcPts val="4200"/>
                        </a:lnSpc>
                        <a:defRPr/>
                      </a:pPr>
                      <a:r>
                        <a:rPr lang="en-US" sz="3000">
                          <a:solidFill>
                            <a:srgbClr val="F4F4F4"/>
                          </a:solidFill>
                          <a:latin typeface="Fira Sans Bold"/>
                        </a:rPr>
                        <a:t>Healthcare and Biomedical Research</a:t>
                      </a:r>
                      <a:endParaRPr lang="en-US" sz="1100"/>
                    </a:p>
                  </a:txBody>
                  <a:tcPr marL="120373" marR="120373" marT="120373" marB="120373"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4200"/>
                        </a:lnSpc>
                        <a:defRPr/>
                      </a:pPr>
                      <a:r>
                        <a:rPr lang="en-US" sz="3000">
                          <a:solidFill>
                            <a:srgbClr val="F4F4F4"/>
                          </a:solidFill>
                          <a:latin typeface="Fira Sans Bold"/>
                        </a:rPr>
                        <a:t>Legal Document Analysis</a:t>
                      </a:r>
                      <a:endParaRPr lang="en-US" sz="1100"/>
                    </a:p>
                  </a:txBody>
                  <a:tcPr marL="120373" marR="120373" marT="120373" marB="120373" anchor="ctr">
                    <a:lnL cmpd="sng" algn="ctr" cap="flat" w="9525">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r>
              <a:tr h="1017393">
                <a:tc>
                  <a:txBody>
                    <a:bodyPr anchor="t" rtlCol="false"/>
                    <a:lstStyle/>
                    <a:p>
                      <a:pPr algn="ctr">
                        <a:lnSpc>
                          <a:spcPts val="4200"/>
                        </a:lnSpc>
                        <a:defRPr/>
                      </a:pPr>
                      <a:r>
                        <a:rPr lang="en-US" sz="3000">
                          <a:solidFill>
                            <a:srgbClr val="000000"/>
                          </a:solidFill>
                          <a:latin typeface="Fira Sans Medium"/>
                        </a:rPr>
                        <a:t>Improving Information Organization and Retrieval</a:t>
                      </a:r>
                      <a:endParaRPr lang="en-US" sz="1100"/>
                    </a:p>
                  </a:txBody>
                  <a:tcPr marL="120373" marR="120373" marT="120373" marB="120373"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A4E473"/>
                    </a:solidFill>
                  </a:tcPr>
                </a:tc>
                <a:tc>
                  <a:txBody>
                    <a:bodyPr anchor="t" rtlCol="false"/>
                    <a:lstStyle/>
                    <a:p>
                      <a:pPr algn="ctr">
                        <a:lnSpc>
                          <a:spcPts val="4200"/>
                        </a:lnSpc>
                        <a:defRPr/>
                      </a:pPr>
                      <a:r>
                        <a:rPr lang="en-US" sz="3000">
                          <a:solidFill>
                            <a:srgbClr val="000000"/>
                          </a:solidFill>
                          <a:latin typeface="Fira Sans Medium"/>
                        </a:rPr>
                        <a:t>Enhancing Decision-Making Processes</a:t>
                      </a:r>
                      <a:endParaRPr lang="en-US" sz="1100"/>
                    </a:p>
                  </a:txBody>
                  <a:tcPr marL="120373" marR="120373" marT="120373" marB="120373" anchor="ctr">
                    <a:lnL cmpd="sng" algn="ctr" cap="flat" w="9525">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A4E473"/>
                    </a:solidFill>
                  </a:tcPr>
                </a:tc>
              </a:tr>
            </a:tbl>
          </a:graphicData>
        </a:graphic>
      </p:graphicFrame>
    </p:spTree>
  </p:cSld>
  <p:clrMapOvr>
    <a:masterClrMapping/>
  </p:clrMapOvr>
</p:sld>
</file>

<file path=ppt/slides/slide5.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028700" y="1028700"/>
            <a:ext cx="14766361" cy="4646826"/>
            <a:chOff x="0" y="0"/>
            <a:chExt cx="19688481" cy="6195767"/>
          </a:xfrm>
        </p:grpSpPr>
        <p:sp>
          <p:nvSpPr>
            <p:cNvPr name="TextBox 3" id="3"/>
            <p:cNvSpPr txBox="true"/>
            <p:nvPr/>
          </p:nvSpPr>
          <p:spPr>
            <a:xfrm rot="0">
              <a:off x="0" y="2566742"/>
              <a:ext cx="19688481" cy="3629025"/>
            </a:xfrm>
            <a:prstGeom prst="rect">
              <a:avLst/>
            </a:prstGeom>
          </p:spPr>
          <p:txBody>
            <a:bodyPr anchor="t" rtlCol="false" tIns="0" lIns="0" bIns="0" rIns="0">
              <a:spAutoFit/>
            </a:bodyPr>
            <a:lstStyle/>
            <a:p>
              <a:pPr marL="777240" indent="-388620" lvl="1">
                <a:lnSpc>
                  <a:spcPts val="4320"/>
                </a:lnSpc>
                <a:buFont typeface="Arial"/>
                <a:buChar char="•"/>
              </a:pPr>
              <a:r>
                <a:rPr lang="en-US" sz="3600">
                  <a:solidFill>
                    <a:srgbClr val="F4F4F4"/>
                  </a:solidFill>
                  <a:latin typeface="Fira Sans"/>
                </a:rPr>
                <a:t>Advance Text Analysis Methodologies</a:t>
              </a:r>
            </a:p>
            <a:p>
              <a:pPr marL="777240" indent="-388620" lvl="1">
                <a:lnSpc>
                  <a:spcPts val="4320"/>
                </a:lnSpc>
                <a:buFont typeface="Arial"/>
                <a:buChar char="•"/>
              </a:pPr>
              <a:r>
                <a:rPr lang="en-US" sz="3600">
                  <a:solidFill>
                    <a:srgbClr val="F4F4F4"/>
                  </a:solidFill>
                  <a:latin typeface="Fira Sans"/>
                </a:rPr>
                <a:t>Optimize Efficiency through Stemming</a:t>
              </a:r>
            </a:p>
            <a:p>
              <a:pPr marL="777240" indent="-388620" lvl="1">
                <a:lnSpc>
                  <a:spcPts val="4320"/>
                </a:lnSpc>
                <a:buFont typeface="Arial"/>
                <a:buChar char="•"/>
              </a:pPr>
              <a:r>
                <a:rPr lang="en-US" sz="3600">
                  <a:solidFill>
                    <a:srgbClr val="F4F4F4"/>
                  </a:solidFill>
                  <a:latin typeface="Fira Sans"/>
                </a:rPr>
                <a:t>Reveal Dynamic Topic Transitions</a:t>
              </a:r>
            </a:p>
            <a:p>
              <a:pPr marL="777240" indent="-388620" lvl="1">
                <a:lnSpc>
                  <a:spcPts val="4320"/>
                </a:lnSpc>
                <a:buFont typeface="Arial"/>
                <a:buChar char="•"/>
              </a:pPr>
              <a:r>
                <a:rPr lang="en-US" sz="3600">
                  <a:solidFill>
                    <a:srgbClr val="F4F4F4"/>
                  </a:solidFill>
                  <a:latin typeface="Fira Sans"/>
                </a:rPr>
                <a:t>Enhance Transparency with Explainable AI (XAI)</a:t>
              </a:r>
            </a:p>
            <a:p>
              <a:pPr marL="777240" indent="-388620" lvl="1">
                <a:lnSpc>
                  <a:spcPts val="4320"/>
                </a:lnSpc>
                <a:buFont typeface="Arial"/>
                <a:buChar char="•"/>
              </a:pPr>
              <a:r>
                <a:rPr lang="en-US" sz="3600">
                  <a:solidFill>
                    <a:srgbClr val="F4F4F4"/>
                  </a:solidFill>
                  <a:latin typeface="Fira Sans"/>
                </a:rPr>
                <a:t>Provide a Comprehensive Toolkit for Researchers</a:t>
              </a:r>
            </a:p>
          </p:txBody>
        </p:sp>
        <p:sp>
          <p:nvSpPr>
            <p:cNvPr name="TextBox 4" id="4"/>
            <p:cNvSpPr txBox="true"/>
            <p:nvPr/>
          </p:nvSpPr>
          <p:spPr>
            <a:xfrm rot="0">
              <a:off x="0" y="0"/>
              <a:ext cx="19688481" cy="2108200"/>
            </a:xfrm>
            <a:prstGeom prst="rect">
              <a:avLst/>
            </a:prstGeom>
          </p:spPr>
          <p:txBody>
            <a:bodyPr anchor="t" rtlCol="false" tIns="0" lIns="0" bIns="0" rIns="0">
              <a:spAutoFit/>
            </a:bodyPr>
            <a:lstStyle/>
            <a:p>
              <a:pPr>
                <a:lnSpc>
                  <a:spcPts val="12480"/>
                </a:lnSpc>
              </a:pPr>
              <a:r>
                <a:rPr lang="en-US" sz="10400">
                  <a:solidFill>
                    <a:srgbClr val="A4E473"/>
                  </a:solidFill>
                  <a:latin typeface="Fira Sans Medium"/>
                </a:rPr>
                <a:t>Mission</a:t>
              </a:r>
            </a:p>
          </p:txBody>
        </p:sp>
      </p:grpSp>
      <p:grpSp>
        <p:nvGrpSpPr>
          <p:cNvPr name="Group 5" id="5"/>
          <p:cNvGrpSpPr/>
          <p:nvPr/>
        </p:nvGrpSpPr>
        <p:grpSpPr>
          <a:xfrm rot="0">
            <a:off x="-3563094" y="6077994"/>
            <a:ext cx="6383425" cy="5528076"/>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7" id="7"/>
          <p:cNvGrpSpPr/>
          <p:nvPr/>
        </p:nvGrpSpPr>
        <p:grpSpPr>
          <a:xfrm rot="0">
            <a:off x="1671665" y="7004492"/>
            <a:ext cx="3034530" cy="262791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name="Group 9" id="9"/>
          <p:cNvGrpSpPr/>
          <p:nvPr/>
        </p:nvGrpSpPr>
        <p:grpSpPr>
          <a:xfrm rot="0">
            <a:off x="4053492" y="8956750"/>
            <a:ext cx="2141618" cy="1854652"/>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6.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sp>
        <p:nvSpPr>
          <p:cNvPr name="TextBox 2" id="2"/>
          <p:cNvSpPr txBox="true"/>
          <p:nvPr/>
        </p:nvSpPr>
        <p:spPr>
          <a:xfrm rot="0">
            <a:off x="1028700" y="1019175"/>
            <a:ext cx="6376532" cy="923925"/>
          </a:xfrm>
          <a:prstGeom prst="rect">
            <a:avLst/>
          </a:prstGeom>
        </p:spPr>
        <p:txBody>
          <a:bodyPr anchor="t" rtlCol="false" tIns="0" lIns="0" bIns="0" rIns="0">
            <a:spAutoFit/>
          </a:bodyPr>
          <a:lstStyle/>
          <a:p>
            <a:pPr>
              <a:lnSpc>
                <a:spcPts val="7200"/>
              </a:lnSpc>
              <a:spcBef>
                <a:spcPct val="0"/>
              </a:spcBef>
            </a:pPr>
            <a:r>
              <a:rPr lang="en-US" sz="6000" spc="-60">
                <a:solidFill>
                  <a:srgbClr val="000000"/>
                </a:solidFill>
                <a:latin typeface="Fira Sans Medium"/>
              </a:rPr>
              <a:t>Background Study</a:t>
            </a:r>
          </a:p>
        </p:txBody>
      </p:sp>
      <p:grpSp>
        <p:nvGrpSpPr>
          <p:cNvPr name="Group 3" id="3"/>
          <p:cNvGrpSpPr/>
          <p:nvPr/>
        </p:nvGrpSpPr>
        <p:grpSpPr>
          <a:xfrm rot="-10800000">
            <a:off x="-1306086" y="4784384"/>
            <a:ext cx="4985461" cy="4317433"/>
            <a:chOff x="0" y="0"/>
            <a:chExt cx="3619627" cy="3134614"/>
          </a:xfrm>
        </p:grpSpPr>
        <p:sp>
          <p:nvSpPr>
            <p:cNvPr name="Freeform 4" id="4"/>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5" id="5"/>
          <p:cNvGrpSpPr/>
          <p:nvPr/>
        </p:nvGrpSpPr>
        <p:grpSpPr>
          <a:xfrm rot="-10800000">
            <a:off x="3061137" y="7468788"/>
            <a:ext cx="3480308" cy="3013963"/>
            <a:chOff x="0" y="0"/>
            <a:chExt cx="3619627" cy="3134614"/>
          </a:xfrm>
        </p:grpSpPr>
        <p:sp>
          <p:nvSpPr>
            <p:cNvPr name="Freeform 6" id="6"/>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name="Group 7" id="7"/>
          <p:cNvGrpSpPr/>
          <p:nvPr/>
        </p:nvGrpSpPr>
        <p:grpSpPr>
          <a:xfrm rot="-10800000">
            <a:off x="2780085" y="4005595"/>
            <a:ext cx="1798578" cy="1557577"/>
            <a:chOff x="0" y="0"/>
            <a:chExt cx="3619627" cy="3134614"/>
          </a:xfrm>
        </p:grpSpPr>
        <p:sp>
          <p:nvSpPr>
            <p:cNvPr name="Freeform 8" id="8"/>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9" id="9"/>
          <p:cNvGrpSpPr/>
          <p:nvPr/>
        </p:nvGrpSpPr>
        <p:grpSpPr>
          <a:xfrm rot="-10800000">
            <a:off x="300983" y="7795449"/>
            <a:ext cx="3378391" cy="2925703"/>
            <a:chOff x="0" y="0"/>
            <a:chExt cx="3619627" cy="3134614"/>
          </a:xfrm>
        </p:grpSpPr>
        <p:sp>
          <p:nvSpPr>
            <p:cNvPr name="Freeform 10" id="10"/>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11" id="11"/>
          <p:cNvSpPr txBox="true"/>
          <p:nvPr/>
        </p:nvSpPr>
        <p:spPr>
          <a:xfrm rot="0">
            <a:off x="7900231" y="2162324"/>
            <a:ext cx="9262476" cy="552450"/>
          </a:xfrm>
          <a:prstGeom prst="rect">
            <a:avLst/>
          </a:prstGeom>
        </p:spPr>
        <p:txBody>
          <a:bodyPr anchor="t" rtlCol="false" tIns="0" lIns="0" bIns="0" rIns="0">
            <a:spAutoFit/>
          </a:bodyPr>
          <a:lstStyle/>
          <a:p>
            <a:pPr marL="777240" indent="-388620" lvl="1">
              <a:lnSpc>
                <a:spcPts val="4320"/>
              </a:lnSpc>
              <a:buFont typeface="Arial"/>
              <a:buChar char="•"/>
            </a:pPr>
            <a:r>
              <a:rPr lang="en-US" sz="3600">
                <a:solidFill>
                  <a:srgbClr val="000000"/>
                </a:solidFill>
                <a:latin typeface="Fira Sans Medium"/>
              </a:rPr>
              <a:t>Importance of Advanced Text Analysis</a:t>
            </a:r>
          </a:p>
        </p:txBody>
      </p:sp>
      <p:sp>
        <p:nvSpPr>
          <p:cNvPr name="TextBox 12" id="12"/>
          <p:cNvSpPr txBox="true"/>
          <p:nvPr/>
        </p:nvSpPr>
        <p:spPr>
          <a:xfrm rot="0">
            <a:off x="7900231" y="3146865"/>
            <a:ext cx="8272402" cy="552450"/>
          </a:xfrm>
          <a:prstGeom prst="rect">
            <a:avLst/>
          </a:prstGeom>
        </p:spPr>
        <p:txBody>
          <a:bodyPr anchor="t" rtlCol="false" tIns="0" lIns="0" bIns="0" rIns="0">
            <a:spAutoFit/>
          </a:bodyPr>
          <a:lstStyle/>
          <a:p>
            <a:pPr marL="777240" indent="-388620" lvl="1">
              <a:lnSpc>
                <a:spcPts val="4320"/>
              </a:lnSpc>
              <a:buFont typeface="Arial"/>
              <a:buChar char="•"/>
            </a:pPr>
            <a:r>
              <a:rPr lang="en-US" sz="3600">
                <a:solidFill>
                  <a:srgbClr val="000000"/>
                </a:solidFill>
                <a:latin typeface="Fira Sans Medium"/>
              </a:rPr>
              <a:t>Role of Stemming in Preprocessing</a:t>
            </a:r>
          </a:p>
        </p:txBody>
      </p:sp>
      <p:sp>
        <p:nvSpPr>
          <p:cNvPr name="TextBox 13" id="13"/>
          <p:cNvSpPr txBox="true"/>
          <p:nvPr/>
        </p:nvSpPr>
        <p:spPr>
          <a:xfrm rot="0">
            <a:off x="7900231" y="4127940"/>
            <a:ext cx="10409475" cy="1095375"/>
          </a:xfrm>
          <a:prstGeom prst="rect">
            <a:avLst/>
          </a:prstGeom>
        </p:spPr>
        <p:txBody>
          <a:bodyPr anchor="t" rtlCol="false" tIns="0" lIns="0" bIns="0" rIns="0">
            <a:spAutoFit/>
          </a:bodyPr>
          <a:lstStyle/>
          <a:p>
            <a:pPr marL="777240" indent="-388620" lvl="1">
              <a:lnSpc>
                <a:spcPts val="4320"/>
              </a:lnSpc>
              <a:buFont typeface="Arial"/>
              <a:buChar char="•"/>
            </a:pPr>
            <a:r>
              <a:rPr lang="en-US" sz="3600">
                <a:solidFill>
                  <a:srgbClr val="000000"/>
                </a:solidFill>
                <a:latin typeface="Fira Sans Medium"/>
              </a:rPr>
              <a:t>Hidden Markov Models (HMM) for Topic Transitions</a:t>
            </a:r>
          </a:p>
        </p:txBody>
      </p:sp>
      <p:sp>
        <p:nvSpPr>
          <p:cNvPr name="TextBox 14" id="14"/>
          <p:cNvSpPr txBox="true"/>
          <p:nvPr/>
        </p:nvSpPr>
        <p:spPr>
          <a:xfrm rot="0">
            <a:off x="7900231" y="5651940"/>
            <a:ext cx="8272402" cy="552450"/>
          </a:xfrm>
          <a:prstGeom prst="rect">
            <a:avLst/>
          </a:prstGeom>
        </p:spPr>
        <p:txBody>
          <a:bodyPr anchor="t" rtlCol="false" tIns="0" lIns="0" bIns="0" rIns="0">
            <a:spAutoFit/>
          </a:bodyPr>
          <a:lstStyle/>
          <a:p>
            <a:pPr marL="777240" indent="-388620" lvl="1">
              <a:lnSpc>
                <a:spcPts val="4320"/>
              </a:lnSpc>
              <a:buFont typeface="Arial"/>
              <a:buChar char="•"/>
            </a:pPr>
            <a:r>
              <a:rPr lang="en-US" sz="3600">
                <a:solidFill>
                  <a:srgbClr val="000000"/>
                </a:solidFill>
                <a:latin typeface="Fira Sans Medium"/>
              </a:rPr>
              <a:t>Integration of Explainable AI (XAI)</a:t>
            </a:r>
          </a:p>
        </p:txBody>
      </p:sp>
    </p:spTree>
  </p:cSld>
  <p:clrMapOvr>
    <a:masterClrMapping/>
  </p:clrMapOvr>
</p:sld>
</file>

<file path=ppt/slides/slide7.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2009993" y="306851"/>
            <a:ext cx="3151914" cy="272957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aphicFrame>
        <p:nvGraphicFramePr>
          <p:cNvPr name="Table 6" id="6"/>
          <p:cNvGraphicFramePr>
            <a:graphicFrameLocks noGrp="true"/>
          </p:cNvGraphicFramePr>
          <p:nvPr/>
        </p:nvGraphicFramePr>
        <p:xfrm>
          <a:off x="0" y="2258825"/>
          <a:ext cx="18288000" cy="8028175"/>
        </p:xfrm>
        <a:graphic>
          <a:graphicData uri="http://schemas.openxmlformats.org/drawingml/2006/table">
            <a:tbl>
              <a:tblPr/>
              <a:tblGrid>
                <a:gridCol w="5013906"/>
                <a:gridCol w="4250835"/>
                <a:gridCol w="4057650"/>
                <a:gridCol w="4965609"/>
              </a:tblGrid>
              <a:tr h="1509013">
                <a:tc>
                  <a:txBody>
                    <a:bodyPr anchor="t" rtlCol="false"/>
                    <a:lstStyle/>
                    <a:p>
                      <a:pPr algn="ctr">
                        <a:lnSpc>
                          <a:spcPts val="4199"/>
                        </a:lnSpc>
                        <a:defRPr/>
                      </a:pPr>
                      <a:r>
                        <a:rPr lang="en-US" sz="2999">
                          <a:solidFill>
                            <a:srgbClr val="F4F4F4"/>
                          </a:solidFill>
                          <a:latin typeface="Fira Sans Bold"/>
                        </a:rPr>
                        <a:t>Paper Name</a:t>
                      </a:r>
                      <a:endParaRPr lang="en-US" sz="1100"/>
                    </a:p>
                  </a:txBody>
                  <a:tcPr marL="190500" marR="190500" marT="190500" marB="190500"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4199"/>
                        </a:lnSpc>
                        <a:defRPr/>
                      </a:pPr>
                      <a:r>
                        <a:rPr lang="en-US" sz="2999">
                          <a:solidFill>
                            <a:srgbClr val="F4F4F4"/>
                          </a:solidFill>
                          <a:latin typeface="Fira Sans Bold"/>
                        </a:rPr>
                        <a:t>Method they used</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4199"/>
                        </a:lnSpc>
                        <a:defRPr/>
                      </a:pPr>
                      <a:r>
                        <a:rPr lang="en-US" sz="2999">
                          <a:solidFill>
                            <a:srgbClr val="F4F4F4"/>
                          </a:solidFill>
                          <a:latin typeface="Fira Sans Medium"/>
                        </a:rPr>
                        <a:t>Dataset</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4199"/>
                        </a:lnSpc>
                        <a:defRPr/>
                      </a:pPr>
                      <a:r>
                        <a:rPr lang="en-US" sz="2999">
                          <a:solidFill>
                            <a:srgbClr val="F4F4F4"/>
                          </a:solidFill>
                          <a:latin typeface="Fira Sans Medium"/>
                        </a:rPr>
                        <a:t>Result</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r>
              <a:tr h="1509013">
                <a:tc>
                  <a:txBody>
                    <a:bodyPr anchor="t" rtlCol="false"/>
                    <a:lstStyle/>
                    <a:p>
                      <a:pPr algn="ctr">
                        <a:lnSpc>
                          <a:spcPts val="2800"/>
                        </a:lnSpc>
                        <a:defRPr/>
                      </a:pPr>
                      <a:r>
                        <a:rPr lang="en-US" sz="2000">
                          <a:solidFill>
                            <a:srgbClr val="F4F4F4"/>
                          </a:solidFill>
                          <a:latin typeface="Fira Sans Medium"/>
                        </a:rPr>
                        <a:t>LDA and Stemming for Extracting Latent Topics from Twitter Data</a:t>
                      </a:r>
                      <a:endParaRPr lang="en-US" sz="1100"/>
                    </a:p>
                  </a:txBody>
                  <a:tcPr marL="190500" marR="190500" marT="190500" marB="190500"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Latent Dirichlet Allocation (LDA), Stemming</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Twitter data</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72.5</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r>
              <a:tr h="1552575">
                <a:tc>
                  <a:txBody>
                    <a:bodyPr anchor="t" rtlCol="false"/>
                    <a:lstStyle/>
                    <a:p>
                      <a:pPr algn="ctr">
                        <a:lnSpc>
                          <a:spcPts val="2800"/>
                        </a:lnSpc>
                        <a:defRPr/>
                      </a:pPr>
                      <a:r>
                        <a:rPr lang="en-US" sz="2000">
                          <a:solidFill>
                            <a:srgbClr val="F4F4F4"/>
                          </a:solidFill>
                          <a:latin typeface="Fira Sans Semi-Bold"/>
                        </a:rPr>
                        <a:t>Fusion of Hidden Markov Models (HMM) with LIME for Text Classification</a:t>
                      </a:r>
                      <a:endParaRPr lang="en-US" sz="1100"/>
                    </a:p>
                  </a:txBody>
                  <a:tcPr marL="190500" marR="190500" marT="190500" marB="190500"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Hidden Markov Models (HMM), Local Interpretable Model-agnostic Explanations (LIME)</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20 Newsgroups dataset</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82.1</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r>
              <a:tr h="1905000">
                <a:tc>
                  <a:txBody>
                    <a:bodyPr anchor="t" rtlCol="false"/>
                    <a:lstStyle/>
                    <a:p>
                      <a:pPr algn="ctr">
                        <a:lnSpc>
                          <a:spcPts val="2800"/>
                        </a:lnSpc>
                        <a:defRPr/>
                      </a:pPr>
                      <a:r>
                        <a:rPr lang="en-US" sz="2000">
                          <a:solidFill>
                            <a:srgbClr val="F4F4F4"/>
                          </a:solidFill>
                          <a:latin typeface="Fira Sans Medium"/>
                        </a:rPr>
                        <a:t>LDA, LIME, and Word Embeddings for Interpretable Topic Modeling</a:t>
                      </a:r>
                      <a:endParaRPr lang="en-US" sz="1100"/>
                    </a:p>
                  </a:txBody>
                  <a:tcPr marL="190500" marR="190500" marT="190500" marB="190500"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Latent Dirichlet Allocation (LDA), Local Interpretable Model-agnostic Explanations (LIME), Word Embeddings</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20 Newsgroups dataset</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81.3</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r>
              <a:tr h="1552575">
                <a:tc>
                  <a:txBody>
                    <a:bodyPr anchor="t" rtlCol="false"/>
                    <a:lstStyle/>
                    <a:p>
                      <a:pPr algn="ctr">
                        <a:lnSpc>
                          <a:spcPts val="2800"/>
                        </a:lnSpc>
                        <a:defRPr/>
                      </a:pPr>
                      <a:r>
                        <a:rPr lang="en-US" sz="2000">
                          <a:solidFill>
                            <a:srgbClr val="F4F4F4"/>
                          </a:solidFill>
                          <a:latin typeface="Fira Sans Semi-Bold"/>
                        </a:rPr>
                        <a:t>LDA and LIME for Interpreting Topic Modeling Results in Online Reviews</a:t>
                      </a:r>
                      <a:endParaRPr lang="en-US" sz="1100"/>
                    </a:p>
                  </a:txBody>
                  <a:tcPr marL="190500" marR="190500" marT="190500" marB="190500"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0">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Latent Dirichlet Allocation (LDA), Local Interpretable Model-agnostic Explanations (LIME)</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0">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Online reviews on platforms like Amazon</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0">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68.4</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0">
                      <a:solidFill>
                        <a:srgbClr val="A4E473"/>
                      </a:solidFill>
                      <a:prstDash val="solid"/>
                      <a:round/>
                      <a:headEnd type="none" w="med" len="med"/>
                      <a:tailEnd type="none" w="med" len="med"/>
                    </a:lnB>
                    <a:solidFill>
                      <a:srgbClr val="004651"/>
                    </a:solidFill>
                  </a:tcPr>
                </a:tc>
              </a:tr>
            </a:tbl>
          </a:graphicData>
        </a:graphic>
      </p:graphicFrame>
      <p:sp>
        <p:nvSpPr>
          <p:cNvPr name="TextBox 7" id="7"/>
          <p:cNvSpPr txBox="true"/>
          <p:nvPr/>
        </p:nvSpPr>
        <p:spPr>
          <a:xfrm rot="0">
            <a:off x="1028700" y="1019175"/>
            <a:ext cx="6910589" cy="1838325"/>
          </a:xfrm>
          <a:prstGeom prst="rect">
            <a:avLst/>
          </a:prstGeom>
        </p:spPr>
        <p:txBody>
          <a:bodyPr anchor="t" rtlCol="false" tIns="0" lIns="0" bIns="0" rIns="0">
            <a:spAutoFit/>
          </a:bodyPr>
          <a:lstStyle/>
          <a:p>
            <a:pPr>
              <a:lnSpc>
                <a:spcPts val="7200"/>
              </a:lnSpc>
            </a:pPr>
            <a:r>
              <a:rPr lang="en-US" sz="6000" spc="-60">
                <a:solidFill>
                  <a:srgbClr val="F4F4F4"/>
                </a:solidFill>
                <a:latin typeface="Fira Sans Medium"/>
              </a:rPr>
              <a:t>Literature Review</a:t>
            </a:r>
          </a:p>
          <a:p>
            <a:pPr>
              <a:lnSpc>
                <a:spcPts val="7200"/>
              </a:lnSpc>
              <a:spcBef>
                <a:spcPct val="0"/>
              </a:spcBef>
            </a:pPr>
          </a:p>
        </p:txBody>
      </p:sp>
    </p:spTree>
  </p:cSld>
  <p:clrMapOvr>
    <a:masterClrMapping/>
  </p:clrMapOvr>
</p:sld>
</file>

<file path=ppt/slides/slide8.xml><?xml version="1.0" encoding="utf-8"?>
<p:sld xmlns:p="http://schemas.openxmlformats.org/presentationml/2006/main" xmlns:a="http://schemas.openxmlformats.org/drawingml/2006/main">
  <p:cSld>
    <p:bg>
      <p:bgPr>
        <a:solidFill>
          <a:srgbClr val="004651"/>
        </a:solidFill>
      </p:bgPr>
    </p:bg>
    <p:spTree>
      <p:nvGrpSpPr>
        <p:cNvPr id="1" name=""/>
        <p:cNvGrpSpPr/>
        <p:nvPr/>
      </p:nvGrpSpPr>
      <p:grpSpPr>
        <a:xfrm>
          <a:off x="0" y="0"/>
          <a:ext cx="0" cy="0"/>
          <a:chOff x="0" y="0"/>
          <a:chExt cx="0" cy="0"/>
        </a:xfrm>
      </p:grpSpPr>
      <p:grpSp>
        <p:nvGrpSpPr>
          <p:cNvPr name="Group 2" id="2"/>
          <p:cNvGrpSpPr/>
          <p:nvPr/>
        </p:nvGrpSpPr>
        <p:grpSpPr>
          <a:xfrm rot="0">
            <a:off x="13585950" y="-517425"/>
            <a:ext cx="6210236" cy="5378093"/>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name="Group 4" id="4"/>
          <p:cNvGrpSpPr/>
          <p:nvPr/>
        </p:nvGrpSpPr>
        <p:grpSpPr>
          <a:xfrm rot="0">
            <a:off x="12009993" y="306851"/>
            <a:ext cx="3151914" cy="272957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aphicFrame>
        <p:nvGraphicFramePr>
          <p:cNvPr name="Table 6" id="6"/>
          <p:cNvGraphicFramePr>
            <a:graphicFrameLocks noGrp="true"/>
          </p:cNvGraphicFramePr>
          <p:nvPr/>
        </p:nvGraphicFramePr>
        <p:xfrm>
          <a:off x="0" y="2171621"/>
          <a:ext cx="18288000" cy="4573562"/>
        </p:xfrm>
        <a:graphic>
          <a:graphicData uri="http://schemas.openxmlformats.org/drawingml/2006/table">
            <a:tbl>
              <a:tblPr/>
              <a:tblGrid>
                <a:gridCol w="5013906"/>
                <a:gridCol w="4250835"/>
                <a:gridCol w="4057650"/>
                <a:gridCol w="4965609"/>
              </a:tblGrid>
              <a:tr h="1509685">
                <a:tc>
                  <a:txBody>
                    <a:bodyPr anchor="t" rtlCol="false"/>
                    <a:lstStyle/>
                    <a:p>
                      <a:pPr algn="ctr">
                        <a:lnSpc>
                          <a:spcPts val="4199"/>
                        </a:lnSpc>
                        <a:defRPr/>
                      </a:pPr>
                      <a:r>
                        <a:rPr lang="en-US" sz="2999">
                          <a:solidFill>
                            <a:srgbClr val="F4F4F4"/>
                          </a:solidFill>
                          <a:latin typeface="Fira Sans Bold"/>
                        </a:rPr>
                        <a:t>Paper Name</a:t>
                      </a:r>
                      <a:endParaRPr lang="en-US" sz="1100"/>
                    </a:p>
                  </a:txBody>
                  <a:tcPr marL="190500" marR="190500" marT="190500" marB="190500"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4199"/>
                        </a:lnSpc>
                        <a:defRPr/>
                      </a:pPr>
                      <a:r>
                        <a:rPr lang="en-US" sz="2999">
                          <a:solidFill>
                            <a:srgbClr val="F4F4F4"/>
                          </a:solidFill>
                          <a:latin typeface="Fira Sans Bold"/>
                        </a:rPr>
                        <a:t>Method they used</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4199"/>
                        </a:lnSpc>
                        <a:defRPr/>
                      </a:pPr>
                      <a:r>
                        <a:rPr lang="en-US" sz="2999">
                          <a:solidFill>
                            <a:srgbClr val="F4F4F4"/>
                          </a:solidFill>
                          <a:latin typeface="Fira Sans Medium"/>
                        </a:rPr>
                        <a:t>Dataset</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4199"/>
                        </a:lnSpc>
                        <a:defRPr/>
                      </a:pPr>
                      <a:r>
                        <a:rPr lang="en-US" sz="2999">
                          <a:solidFill>
                            <a:srgbClr val="F4F4F4"/>
                          </a:solidFill>
                          <a:latin typeface="Fira Sans Medium"/>
                        </a:rPr>
                        <a:t>Result</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r>
              <a:tr h="1554193">
                <a:tc>
                  <a:txBody>
                    <a:bodyPr anchor="t" rtlCol="false"/>
                    <a:lstStyle/>
                    <a:p>
                      <a:pPr algn="ctr">
                        <a:lnSpc>
                          <a:spcPts val="2800"/>
                        </a:lnSpc>
                        <a:defRPr/>
                      </a:pPr>
                      <a:r>
                        <a:rPr lang="en-US" sz="2000">
                          <a:solidFill>
                            <a:srgbClr val="F4F4F4"/>
                          </a:solidFill>
                          <a:latin typeface="Fira Sans Medium"/>
                        </a:rPr>
                        <a:t> Hybrid Model with Stemming and Word Embeddings for Document Representation</a:t>
                      </a:r>
                      <a:endParaRPr lang="en-US" sz="1100"/>
                    </a:p>
                  </a:txBody>
                  <a:tcPr marL="190500" marR="190500" marT="190500" marB="190500" anchor="ctr">
                    <a:lnL cmpd="sng" algn="ctr" cap="flat" w="0">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Hybrid model combining stemming and word embeddings</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Various news articles</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45.2</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0">
                      <a:solidFill>
                        <a:srgbClr val="A4E473"/>
                      </a:solidFill>
                      <a:prstDash val="solid"/>
                      <a:round/>
                      <a:headEnd type="none" w="med" len="med"/>
                      <a:tailEnd type="none" w="med" len="med"/>
                    </a:lnR>
                    <a:lnT cmpd="sng" algn="ctr" cap="flat" w="0">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r>
              <a:tr h="1509685">
                <a:tc>
                  <a:txBody>
                    <a:bodyPr anchor="t" rtlCol="false"/>
                    <a:lstStyle/>
                    <a:p>
                      <a:pPr algn="ctr">
                        <a:lnSpc>
                          <a:spcPts val="2800"/>
                        </a:lnSpc>
                        <a:defRPr/>
                      </a:pPr>
                      <a:r>
                        <a:rPr lang="en-US" sz="2000">
                          <a:solidFill>
                            <a:srgbClr val="F4F4F4"/>
                          </a:solidFill>
                          <a:latin typeface="Fira Sans Medium"/>
                        </a:rPr>
                        <a:t>Hidden Markov Models for Explainable Topic Modeling in Short Texts</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Hidden Markov Models (HMM)</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Short texts, particularly tweets</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c>
                  <a:txBody>
                    <a:bodyPr anchor="t" rtlCol="false"/>
                    <a:lstStyle/>
                    <a:p>
                      <a:pPr algn="ctr">
                        <a:lnSpc>
                          <a:spcPts val="2800"/>
                        </a:lnSpc>
                        <a:defRPr/>
                      </a:pPr>
                      <a:r>
                        <a:rPr lang="en-US" sz="2000">
                          <a:solidFill>
                            <a:srgbClr val="F4F4F4"/>
                          </a:solidFill>
                          <a:latin typeface="Fira Sans"/>
                        </a:rPr>
                        <a:t>152.4%.</a:t>
                      </a:r>
                      <a:endParaRPr lang="en-US" sz="1100"/>
                    </a:p>
                  </a:txBody>
                  <a:tcPr marL="190500" marR="190500" marT="190500" marB="190500" anchor="ctr">
                    <a:lnL cmpd="sng" algn="ctr" cap="flat" w="9525">
                      <a:solidFill>
                        <a:srgbClr val="A4E473"/>
                      </a:solidFill>
                      <a:prstDash val="solid"/>
                      <a:round/>
                      <a:headEnd type="none" w="med" len="med"/>
                      <a:tailEnd type="none" w="med" len="med"/>
                    </a:lnL>
                    <a:lnR cmpd="sng" algn="ctr" cap="flat" w="9525">
                      <a:solidFill>
                        <a:srgbClr val="A4E473"/>
                      </a:solidFill>
                      <a:prstDash val="solid"/>
                      <a:round/>
                      <a:headEnd type="none" w="med" len="med"/>
                      <a:tailEnd type="none" w="med" len="med"/>
                    </a:lnR>
                    <a:lnT cmpd="sng" algn="ctr" cap="flat" w="9525">
                      <a:solidFill>
                        <a:srgbClr val="A4E473"/>
                      </a:solidFill>
                      <a:prstDash val="solid"/>
                      <a:round/>
                      <a:headEnd type="none" w="med" len="med"/>
                      <a:tailEnd type="none" w="med" len="med"/>
                    </a:lnT>
                    <a:lnB cmpd="sng" algn="ctr" cap="flat" w="9525">
                      <a:solidFill>
                        <a:srgbClr val="A4E473"/>
                      </a:solidFill>
                      <a:prstDash val="solid"/>
                      <a:round/>
                      <a:headEnd type="none" w="med" len="med"/>
                      <a:tailEnd type="none" w="med" len="med"/>
                    </a:lnB>
                    <a:solidFill>
                      <a:srgbClr val="004651"/>
                    </a:solidFill>
                  </a:tcPr>
                </a:tc>
              </a:tr>
            </a:tbl>
          </a:graphicData>
        </a:graphic>
      </p:graphicFrame>
      <p:sp>
        <p:nvSpPr>
          <p:cNvPr name="TextBox 7" id="7"/>
          <p:cNvSpPr txBox="true"/>
          <p:nvPr/>
        </p:nvSpPr>
        <p:spPr>
          <a:xfrm rot="0">
            <a:off x="787218" y="747713"/>
            <a:ext cx="6910589" cy="1838325"/>
          </a:xfrm>
          <a:prstGeom prst="rect">
            <a:avLst/>
          </a:prstGeom>
        </p:spPr>
        <p:txBody>
          <a:bodyPr anchor="t" rtlCol="false" tIns="0" lIns="0" bIns="0" rIns="0">
            <a:spAutoFit/>
          </a:bodyPr>
          <a:lstStyle/>
          <a:p>
            <a:pPr>
              <a:lnSpc>
                <a:spcPts val="7200"/>
              </a:lnSpc>
            </a:pPr>
            <a:r>
              <a:rPr lang="en-US" sz="6000" spc="-60">
                <a:solidFill>
                  <a:srgbClr val="F4F4F4"/>
                </a:solidFill>
                <a:latin typeface="Fira Sans Medium"/>
              </a:rPr>
              <a:t>Literature Review</a:t>
            </a:r>
          </a:p>
          <a:p>
            <a:pPr>
              <a:lnSpc>
                <a:spcPts val="7200"/>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F4F4F4"/>
        </a:solidFill>
      </p:bgPr>
    </p:bg>
    <p:spTree>
      <p:nvGrpSpPr>
        <p:cNvPr id="1" name=""/>
        <p:cNvGrpSpPr/>
        <p:nvPr/>
      </p:nvGrpSpPr>
      <p:grpSpPr>
        <a:xfrm>
          <a:off x="0" y="0"/>
          <a:ext cx="0" cy="0"/>
          <a:chOff x="0" y="0"/>
          <a:chExt cx="0" cy="0"/>
        </a:xfrm>
      </p:grpSpPr>
      <p:grpSp>
        <p:nvGrpSpPr>
          <p:cNvPr name="Group 2" id="2"/>
          <p:cNvGrpSpPr/>
          <p:nvPr/>
        </p:nvGrpSpPr>
        <p:grpSpPr>
          <a:xfrm rot="-10800000">
            <a:off x="-3110578" y="-783398"/>
            <a:ext cx="13031070" cy="11284968"/>
            <a:chOff x="0" y="0"/>
            <a:chExt cx="3619627" cy="3134614"/>
          </a:xfrm>
        </p:grpSpPr>
        <p:sp>
          <p:nvSpPr>
            <p:cNvPr name="Freeform 3" id="3"/>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name="Group 4" id="4"/>
          <p:cNvGrpSpPr/>
          <p:nvPr/>
        </p:nvGrpSpPr>
        <p:grpSpPr>
          <a:xfrm rot="-10800000">
            <a:off x="3719961" y="2574155"/>
            <a:ext cx="5276948" cy="4569862"/>
            <a:chOff x="0" y="0"/>
            <a:chExt cx="3619627" cy="3134614"/>
          </a:xfrm>
        </p:grpSpPr>
        <p:sp>
          <p:nvSpPr>
            <p:cNvPr name="Freeform 5" id="5"/>
            <p:cNvSpPr/>
            <p:nvPr/>
          </p:nvSpPr>
          <p:spPr>
            <a:xfrm flipH="false" flipV="false" rot="0">
              <a:off x="0" y="0"/>
              <a:ext cx="3619627" cy="3134614"/>
            </a:xfrm>
            <a:custGeom>
              <a:avLst/>
              <a:gdLst/>
              <a:ahLst/>
              <a:cxnLst/>
              <a:rect r="r" b="b" t="t" l="l"/>
              <a:pathLst>
                <a:path h="3134614" w="3619627">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name="TextBox 6" id="6"/>
          <p:cNvSpPr txBox="true"/>
          <p:nvPr/>
        </p:nvSpPr>
        <p:spPr>
          <a:xfrm rot="0">
            <a:off x="10306863" y="2893060"/>
            <a:ext cx="6952437" cy="4443730"/>
          </a:xfrm>
          <a:prstGeom prst="rect">
            <a:avLst/>
          </a:prstGeom>
        </p:spPr>
        <p:txBody>
          <a:bodyPr anchor="t" rtlCol="false" tIns="0" lIns="0" bIns="0" rIns="0">
            <a:spAutoFit/>
          </a:bodyPr>
          <a:lstStyle/>
          <a:p>
            <a:pPr marL="604519" indent="-302260" lvl="1">
              <a:lnSpc>
                <a:spcPts val="3919"/>
              </a:lnSpc>
              <a:buFont typeface="Arial"/>
              <a:buChar char="•"/>
            </a:pPr>
            <a:r>
              <a:rPr lang="en-US" sz="2799">
                <a:solidFill>
                  <a:srgbClr val="000000"/>
                </a:solidFill>
                <a:latin typeface="Fira Sans Light"/>
              </a:rPr>
              <a:t>The 20 Newsgroups dataset consists of approximately 20,000 documents spanning 20 different newsgroups, offering a diverse range of topics.</a:t>
            </a:r>
          </a:p>
          <a:p>
            <a:pPr marL="604519" indent="-302260" lvl="1">
              <a:lnSpc>
                <a:spcPts val="3919"/>
              </a:lnSpc>
              <a:buFont typeface="Arial"/>
              <a:buChar char="•"/>
            </a:pPr>
            <a:r>
              <a:rPr lang="en-US" sz="2799">
                <a:solidFill>
                  <a:srgbClr val="000000"/>
                </a:solidFill>
                <a:latin typeface="Fira Sans Light"/>
              </a:rPr>
              <a:t>Documents in the dataset are primarily textual, associated with specific categories or newsgroups covering a broad array of subjects.</a:t>
            </a:r>
          </a:p>
          <a:p>
            <a:pPr>
              <a:lnSpc>
                <a:spcPts val="3919"/>
              </a:lnSpc>
            </a:pPr>
          </a:p>
        </p:txBody>
      </p:sp>
      <p:grpSp>
        <p:nvGrpSpPr>
          <p:cNvPr name="Group 7" id="7"/>
          <p:cNvGrpSpPr/>
          <p:nvPr/>
        </p:nvGrpSpPr>
        <p:grpSpPr>
          <a:xfrm rot="0">
            <a:off x="1028700" y="1417964"/>
            <a:ext cx="6113968" cy="2721764"/>
            <a:chOff x="0" y="0"/>
            <a:chExt cx="8151957" cy="3629018"/>
          </a:xfrm>
        </p:grpSpPr>
        <p:sp>
          <p:nvSpPr>
            <p:cNvPr name="TextBox 8" id="8"/>
            <p:cNvSpPr txBox="true"/>
            <p:nvPr/>
          </p:nvSpPr>
          <p:spPr>
            <a:xfrm rot="0">
              <a:off x="0" y="3006295"/>
              <a:ext cx="8151957" cy="622723"/>
            </a:xfrm>
            <a:prstGeom prst="rect">
              <a:avLst/>
            </a:prstGeom>
          </p:spPr>
          <p:txBody>
            <a:bodyPr anchor="t" rtlCol="false" tIns="0" lIns="0" bIns="0" rIns="0">
              <a:spAutoFit/>
            </a:bodyPr>
            <a:lstStyle/>
            <a:p>
              <a:pPr>
                <a:lnSpc>
                  <a:spcPts val="3919"/>
                </a:lnSpc>
              </a:pPr>
            </a:p>
          </p:txBody>
        </p:sp>
        <p:sp>
          <p:nvSpPr>
            <p:cNvPr name="TextBox 9" id="9"/>
            <p:cNvSpPr txBox="true"/>
            <p:nvPr/>
          </p:nvSpPr>
          <p:spPr>
            <a:xfrm rot="0">
              <a:off x="0" y="-66675"/>
              <a:ext cx="8151957" cy="2606675"/>
            </a:xfrm>
            <a:prstGeom prst="rect">
              <a:avLst/>
            </a:prstGeom>
          </p:spPr>
          <p:txBody>
            <a:bodyPr anchor="t" rtlCol="false" tIns="0" lIns="0" bIns="0" rIns="0">
              <a:spAutoFit/>
            </a:bodyPr>
            <a:lstStyle/>
            <a:p>
              <a:pPr marL="0" indent="0" lvl="0">
                <a:lnSpc>
                  <a:spcPts val="7800"/>
                </a:lnSpc>
                <a:spcBef>
                  <a:spcPct val="0"/>
                </a:spcBef>
              </a:pPr>
              <a:r>
                <a:rPr lang="en-US" sz="6000" spc="-60">
                  <a:solidFill>
                    <a:srgbClr val="F4F4F4"/>
                  </a:solidFill>
                  <a:latin typeface="Fira Sans Medium"/>
                </a:rPr>
                <a:t>20 Newsgroups dataset</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DAF2xVQpOuk</dc:identifier>
  <dcterms:modified xsi:type="dcterms:W3CDTF">2011-08-01T06:04:30Z</dcterms:modified>
  <cp:revision>1</cp:revision>
  <dc:title>Submission 07 Group 16</dc:title>
</cp:coreProperties>
</file>

<file path=docProps/thumbnail.jpeg>
</file>